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1.bin" ContentType="application/vnd.openxmlformats-officedocument.oleObject"/>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embeddings/oleObject2.bin" ContentType="application/vnd.openxmlformats-officedocument.oleObject"/>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97" r:id="rId1"/>
  </p:sldMasterIdLst>
  <p:notesMasterIdLst>
    <p:notesMasterId r:id="rId24"/>
  </p:notesMasterIdLst>
  <p:sldIdLst>
    <p:sldId id="256" r:id="rId2"/>
    <p:sldId id="262" r:id="rId3"/>
    <p:sldId id="294" r:id="rId4"/>
    <p:sldId id="272" r:id="rId5"/>
    <p:sldId id="263" r:id="rId6"/>
    <p:sldId id="264" r:id="rId7"/>
    <p:sldId id="265" r:id="rId8"/>
    <p:sldId id="266" r:id="rId9"/>
    <p:sldId id="278" r:id="rId10"/>
    <p:sldId id="267" r:id="rId11"/>
    <p:sldId id="269" r:id="rId12"/>
    <p:sldId id="271" r:id="rId13"/>
    <p:sldId id="288" r:id="rId14"/>
    <p:sldId id="289" r:id="rId15"/>
    <p:sldId id="286" r:id="rId16"/>
    <p:sldId id="291" r:id="rId17"/>
    <p:sldId id="279" r:id="rId18"/>
    <p:sldId id="292" r:id="rId19"/>
    <p:sldId id="280" r:id="rId20"/>
    <p:sldId id="287" r:id="rId21"/>
    <p:sldId id="285" r:id="rId22"/>
    <p:sldId id="261" r:id="rId23"/>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2" autoAdjust="0"/>
    <p:restoredTop sz="94729" autoAdjust="0"/>
  </p:normalViewPr>
  <p:slideViewPr>
    <p:cSldViewPr snapToGrid="0" snapToObjects="1">
      <p:cViewPr varScale="1">
        <p:scale>
          <a:sx n="107" d="100"/>
          <a:sy n="107" d="100"/>
        </p:scale>
        <p:origin x="-400" y="-96"/>
      </p:cViewPr>
      <p:guideLst>
        <p:guide orient="horz" pos="2160"/>
        <p:guide pos="2880"/>
      </p:guideLst>
    </p:cSldViewPr>
  </p:slideViewPr>
  <p:outlineViewPr>
    <p:cViewPr>
      <p:scale>
        <a:sx n="33" d="100"/>
        <a:sy n="33" d="100"/>
      </p:scale>
      <p:origin x="0" y="18608"/>
    </p:cViewPr>
  </p:outlin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A40F3420-1538-E945-8468-009119C2D17D}" type="datetimeFigureOut">
              <a:rPr lang="en-US" smtClean="0"/>
              <a:pPr/>
              <a:t>5/9/12</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2D4F322A-57C4-DF4B-9E11-6C3C9362EA77}" type="slidenum">
              <a:rPr lang="en-US" smtClean="0"/>
              <a:pPr/>
              <a:t>‹#›</a:t>
            </a:fld>
            <a:endParaRPr lang="en-US"/>
          </a:p>
        </p:txBody>
      </p:sp>
    </p:spTree>
    <p:extLst>
      <p:ext uri="{BB962C8B-B14F-4D97-AF65-F5344CB8AC3E}">
        <p14:creationId xmlns:p14="http://schemas.microsoft.com/office/powerpoint/2010/main" val="324799134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4F322A-57C4-DF4B-9E11-6C3C9362EA7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4F322A-57C4-DF4B-9E11-6C3C9362EA77}"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4F322A-57C4-DF4B-9E11-6C3C9362EA77}"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FAE0909E-5FF4-6C4A-9A29-495BCCF4CC22}" type="slidenum">
              <a:rPr lang="en-US"/>
              <a:pPr/>
              <a:t>14</a:t>
            </a:fld>
            <a:endParaRPr lang="en-US"/>
          </a:p>
        </p:txBody>
      </p:sp>
      <p:sp>
        <p:nvSpPr>
          <p:cNvPr id="563202" name="Rectangle 2"/>
          <p:cNvSpPr>
            <a:spLocks noGrp="1" noRot="1" noChangeAspect="1" noChangeArrowheads="1" noTextEdit="1"/>
          </p:cNvSpPr>
          <p:nvPr>
            <p:ph type="sldImg"/>
          </p:nvPr>
        </p:nvSpPr>
        <p:spPr>
          <a:ln/>
        </p:spPr>
      </p:sp>
      <p:sp>
        <p:nvSpPr>
          <p:cNvPr id="563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5722DB8E-33BD-9747-9269-46236FA92549}" type="slidenum">
              <a:rPr lang="en-US"/>
              <a:pPr/>
              <a:t>17</a:t>
            </a:fld>
            <a:endParaRPr lang="en-US"/>
          </a:p>
        </p:txBody>
      </p:sp>
      <p:sp>
        <p:nvSpPr>
          <p:cNvPr id="794626" name="Rectangle 2"/>
          <p:cNvSpPr>
            <a:spLocks noGrp="1" noRot="1" noChangeAspect="1" noChangeArrowheads="1" noTextEdit="1"/>
          </p:cNvSpPr>
          <p:nvPr>
            <p:ph type="sldImg"/>
          </p:nvPr>
        </p:nvSpPr>
        <p:spPr>
          <a:ln/>
        </p:spPr>
      </p:sp>
      <p:sp>
        <p:nvSpPr>
          <p:cNvPr id="794627" name="Rectangle 3"/>
          <p:cNvSpPr>
            <a:spLocks noGrp="1" noChangeArrowheads="1"/>
          </p:cNvSpPr>
          <p:nvPr>
            <p:ph type="body" idx="1"/>
          </p:nvPr>
        </p:nvSpPr>
        <p:spPr/>
        <p:txBody>
          <a:bodyPr/>
          <a:lstStyle/>
          <a:p>
            <a:r>
              <a:rPr lang="en-US"/>
              <a:t>A recently published standard provides the way to accomplish that. It is called Explicit Congestion Notification.</a:t>
            </a:r>
          </a:p>
          <a:p>
            <a:r>
              <a:rPr lang="en-US"/>
              <a:t>In this procedure, TCP uses two previously-unused bits to negotiate between peers. If two communicating peers both support the procedure, they use the two remaining bits in the TOS byte to discuss congestion.</a:t>
            </a:r>
          </a:p>
          <a:p>
            <a:r>
              <a:rPr lang="en-US"/>
              <a:t>There are two bits: “I understand ECN” and “this packet experienced congestion.” The TCP peers set “I understand ECN” on all traffic in that exchange. Should RED or WRED decide to randomly mark a packet, instead of dropping it, they mark it as having “experienced congestion.”</a:t>
            </a:r>
          </a:p>
          <a:p>
            <a:r>
              <a:rPr lang="en-US"/>
              <a:t>The receiving TCP uses the same bits in the TCP header to advise the sender to reduce his effective window. Net effect: throughput rate is temporarily reduced to match bottleneck, but TCP session continues instead of waiting for a time-out.</a:t>
            </a:r>
          </a:p>
          <a:p>
            <a:r>
              <a:rPr lang="en-US"/>
              <a:t>In long-lived sessions, goodput rate improves due to elimination of timeouts.</a:t>
            </a:r>
          </a:p>
          <a:p>
            <a:r>
              <a:rPr lang="en-US"/>
              <a:t>In short-lived sessions, goodput rates improved as well.</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4F322A-57C4-DF4B-9E11-6C3C9362EA77}" type="slidenum">
              <a:rPr lang="en-US" smtClean="0"/>
              <a:pPr/>
              <a:t>19</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4F322A-57C4-DF4B-9E11-6C3C9362EA77}" type="slidenum">
              <a:rPr lang="en-US" smtClean="0"/>
              <a:pPr/>
              <a:t>21</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4F322A-57C4-DF4B-9E11-6C3C9362EA77}"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4F322A-57C4-DF4B-9E11-6C3C9362EA7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4F322A-57C4-DF4B-9E11-6C3C9362EA77}"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4F322A-57C4-DF4B-9E11-6C3C9362EA77}"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4F322A-57C4-DF4B-9E11-6C3C9362EA77}"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4F322A-57C4-DF4B-9E11-6C3C9362EA77}"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4F322A-57C4-DF4B-9E11-6C3C9362EA77}"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43F87FB5-8579-6C4C-823C-154D72324DA5}" type="slidenum">
              <a:rPr lang="en-US"/>
              <a:pPr/>
              <a:t>9</a:t>
            </a:fld>
            <a:endParaRPr lang="en-US"/>
          </a:p>
        </p:txBody>
      </p:sp>
      <p:sp>
        <p:nvSpPr>
          <p:cNvPr id="393218" name="Rectangle 2"/>
          <p:cNvSpPr>
            <a:spLocks noGrp="1" noRot="1" noChangeAspect="1" noChangeArrowheads="1" noTextEdit="1"/>
          </p:cNvSpPr>
          <p:nvPr>
            <p:ph type="sldImg"/>
          </p:nvPr>
        </p:nvSpPr>
        <p:spPr>
          <a:ln/>
        </p:spPr>
      </p:sp>
      <p:sp>
        <p:nvSpPr>
          <p:cNvPr id="393219" name="Rectangle 3"/>
          <p:cNvSpPr>
            <a:spLocks noGrp="1" noChangeArrowheads="1"/>
          </p:cNvSpPr>
          <p:nvPr>
            <p:ph type="body" idx="1"/>
          </p:nvPr>
        </p:nvSpPr>
        <p:spPr/>
        <p:txBody>
          <a:bodyPr/>
          <a:lstStyle/>
          <a:p>
            <a:r>
              <a:rPr lang="en-US"/>
              <a:t>In 1993, a paper was published in INFOCOMM 1993, which was designed to put the controversy at rest. It asked the question “what points in the network must be predictable in order to make the network deliver a predictable round trip delay?” It consisted of a control-theoretic proof that decomposed the network into its parts and analyzed them.</a:t>
            </a:r>
          </a:p>
          <a:p>
            <a:r>
              <a:rPr lang="en-US"/>
              <a:t>The result, in hindsight, seems intuitively obvious, and will guide us in making our networks predictable for our applications. The network can deliver a predictable round trip delay to an application data stream if and only if two conditions hold:</a:t>
            </a:r>
          </a:p>
          <a:p>
            <a:pPr lvl="1"/>
            <a:r>
              <a:rPr lang="en-US"/>
              <a:t>The application keeps a predictable amount of traffic in the network, and</a:t>
            </a:r>
          </a:p>
          <a:p>
            <a:pPr lvl="1"/>
            <a:r>
              <a:rPr lang="en-US"/>
              <a:t>Each node en route does something predictable with that traffic.</a:t>
            </a:r>
          </a:p>
          <a:p>
            <a:r>
              <a:rPr lang="en-US"/>
              <a:t>“Each node” includes the originating host, the ultimate host, and the routers and switches that interconnect them. Some of our largest QoS problems are in the host operating systems themselves, so this is end to end in the most literal sense – application to application.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4F322A-57C4-DF4B-9E11-6C3C9362EA77}"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1.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userDrawn="1"/>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userDrawn="1"/>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userDrawn="1"/>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userDrawn="1"/>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userDrawn="1"/>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userDrawn="1"/>
        </p:nvPicPr>
        <p:blipFill>
          <a:blip r:embed="rId2" cstate="print"/>
          <a:stretch>
            <a:fillRect/>
          </a:stretch>
        </p:blipFill>
        <p:spPr>
          <a:xfrm>
            <a:off x="4447858" y="777667"/>
            <a:ext cx="89319" cy="5287676"/>
          </a:xfrm>
          <a:prstGeom prst="rect">
            <a:avLst/>
          </a:prstGeom>
          <a:noFill/>
          <a:ln>
            <a:noFill/>
          </a:ln>
        </p:spPr>
      </p:pic>
      <p:sp>
        <p:nvSpPr>
          <p:cNvPr id="10" name="Rectangle 4"/>
          <p:cNvSpPr>
            <a:spLocks noChangeArrowheads="1"/>
          </p:cNvSpPr>
          <p:nvPr userDrawn="1"/>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userDrawn="1"/>
        </p:nvPicPr>
        <p:blipFill>
          <a:blip r:embed="rId2" cstate="print"/>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userDrawn="1"/>
        </p:nvPicPr>
        <p:blipFill>
          <a:blip r:embed="rId2" cstate="print"/>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userDrawn="1"/>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xmlns:p14="http://schemas.microsoft.com/office/powerpoint/2010/mai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userDrawn="1"/>
        </p:nvPicPr>
        <p:blipFill>
          <a:blip r:embed="rId2" cstate="print"/>
          <a:stretch>
            <a:fillRect/>
          </a:stretch>
        </p:blipFill>
        <p:spPr>
          <a:xfrm>
            <a:off x="4441927" y="777667"/>
            <a:ext cx="89319" cy="5287676"/>
          </a:xfrm>
          <a:prstGeom prst="rect">
            <a:avLst/>
          </a:prstGeom>
          <a:noFill/>
          <a:ln>
            <a:noFill/>
          </a:ln>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xmlns:p14="http://schemas.microsoft.com/office/powerpoint/2010/mai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userDrawn="1"/>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9" name="Rounded Rectangle 8"/>
          <p:cNvSpPr/>
          <p:nvPr userDrawn="1"/>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userDrawn="1"/>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userDrawn="1"/>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xmlns:p14="http://schemas.microsoft.com/office/powerpoint/2010/mai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userDrawn="1"/>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userDrawn="1"/>
        </p:nvPicPr>
        <p:blipFill>
          <a:blip r:embed="rId2" cstate="print"/>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userDrawn="1"/>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userDrawn="1"/>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userDrawn="1"/>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6"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userDrawn="1"/>
        </p:nvPicPr>
        <p:blipFill>
          <a:blip r:embed="rId2" cstate="print"/>
          <a:stretch>
            <a:fillRect/>
          </a:stretch>
        </p:blipFill>
        <p:spPr>
          <a:xfrm>
            <a:off x="333375" y="6374862"/>
            <a:ext cx="8477250" cy="171450"/>
          </a:xfrm>
          <a:prstGeom prst="rect">
            <a:avLst/>
          </a:prstGeom>
        </p:spPr>
      </p:pic>
      <p:sp>
        <p:nvSpPr>
          <p:cNvPr id="11"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Wide screen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userDrawn="1"/>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userDrawn="1"/>
        </p:nvGrpSpPr>
        <p:grpSpPr>
          <a:xfrm>
            <a:off x="341314" y="6124575"/>
            <a:ext cx="787133" cy="416134"/>
            <a:chOff x="609600" y="528537"/>
            <a:chExt cx="1444734" cy="763789"/>
          </a:xfrm>
          <a:solidFill>
            <a:schemeClr val="bg1"/>
          </a:solidFill>
        </p:grpSpPr>
        <p:sp>
          <p:nvSpPr>
            <p:cNvPr id="5" name="Rectangle 4"/>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 name="Freeform 5"/>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 name="Freeform 6"/>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8" name="Freeform 7"/>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9" name="Freeform 8"/>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0" name="Freeform 9"/>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1" name="Freeform 10"/>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3" name="Freeform 12"/>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40" name="Media Placeholder 39"/>
          <p:cNvSpPr>
            <a:spLocks noGrp="1"/>
          </p:cNvSpPr>
          <p:nvPr>
            <p:ph type="media" sz="quarter" idx="11" hasCustomPrompt="1"/>
          </p:nvPr>
        </p:nvSpPr>
        <p:spPr>
          <a:xfrm>
            <a:off x="673957" y="777240"/>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baseline="0" smtClean="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2" name="Rectangle 21"/>
          <p:cNvSpPr/>
          <p:nvPr userDrawn="1"/>
        </p:nvSpPr>
        <p:spPr>
          <a:xfrm>
            <a:off x="0" y="0"/>
            <a:ext cx="9144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userDrawn="1"/>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639917" y="778669"/>
            <a:ext cx="589788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6"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userDrawn="1"/>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userDrawn="1"/>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37"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2700" y="0"/>
            <a:ext cx="9156700" cy="6858000"/>
          </a:xfrm>
          <a:prstGeom prst="rect">
            <a:avLst/>
          </a:prstGeom>
          <a:noFill/>
        </p:spPr>
      </p:pic>
      <p:sp>
        <p:nvSpPr>
          <p:cNvPr id="20" name="Rectangle 19"/>
          <p:cNvSpPr>
            <a:spLocks noChangeArrowheads="1"/>
          </p:cNvSpPr>
          <p:nvPr userDrawn="1"/>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userDrawn="1"/>
        </p:nvPicPr>
        <p:blipFill>
          <a:blip r:embed="rId2" cstate="print"/>
          <a:srcRect l="1695" r="14438"/>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userDrawn="1"/>
        </p:nvPicPr>
        <p:blipFill>
          <a:blip r:embed="rId2" cstate="print"/>
          <a:srcRect l="1695" r="14438"/>
          <a:stretch>
            <a:fillRect/>
          </a:stretch>
        </p:blipFill>
        <p:spPr>
          <a:xfrm>
            <a:off x="0" y="0"/>
            <a:ext cx="9144000" cy="6858000"/>
          </a:xfrm>
          <a:prstGeom prst="rect">
            <a:avLst/>
          </a:prstGeom>
        </p:spPr>
      </p:pic>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userDrawn="1"/>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93855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317625"/>
            <a:ext cx="4035425" cy="52022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317625"/>
            <a:ext cx="4037012" cy="52022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992276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68712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7" name="Rounded Rectangle 36"/>
          <p:cNvSpPr/>
          <p:nvPr userDrawn="1"/>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userDrawn="1"/>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userDrawn="1"/>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userDrawn="1"/>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userDrawn="1"/>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userDrawn="1"/>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2010 Cisco and/or its affiliates. All rights reserved.</a:t>
            </a:r>
            <a:endParaRPr lang="en-US" sz="600" dirty="0">
              <a:solidFill>
                <a:srgbClr val="FFFFFF"/>
              </a:solidFill>
              <a:latin typeface="+mj-lt"/>
            </a:endParaRPr>
          </a:p>
        </p:txBody>
      </p:sp>
      <p:sp>
        <p:nvSpPr>
          <p:cNvPr id="29"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333375" y="3102726"/>
            <a:ext cx="8477250" cy="3438525"/>
          </a:xfrm>
          <a:prstGeom prst="rect">
            <a:avLst/>
          </a:prstGeom>
          <a:noFill/>
        </p:spPr>
      </p:pic>
      <p:sp>
        <p:nvSpPr>
          <p:cNvPr id="26" name="Rectangle 25"/>
          <p:cNvSpPr/>
          <p:nvPr userDrawn="1"/>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userDrawn="1"/>
        </p:nvPicPr>
        <p:blipFill>
          <a:blip r:embed="rId3" cstate="print"/>
          <a:stretch>
            <a:fillRect/>
          </a:stretch>
        </p:blipFill>
        <p:spPr>
          <a:xfrm>
            <a:off x="333375" y="6378339"/>
            <a:ext cx="8477250" cy="162912"/>
          </a:xfrm>
          <a:prstGeom prst="rect">
            <a:avLst/>
          </a:prstGeom>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ullet with pull quote">
    <p:spTree>
      <p:nvGrpSpPr>
        <p:cNvPr id="1" name=""/>
        <p:cNvGrpSpPr/>
        <p:nvPr/>
      </p:nvGrpSpPr>
      <p:grpSpPr>
        <a:xfrm>
          <a:off x="0" y="0"/>
          <a:ext cx="0" cy="0"/>
          <a:chOff x="0" y="0"/>
          <a:chExt cx="0" cy="0"/>
        </a:xfrm>
      </p:grpSpPr>
      <p:sp>
        <p:nvSpPr>
          <p:cNvPr id="15" name="Rounded Rectangle 14"/>
          <p:cNvSpPr/>
          <p:nvPr userDrawn="1"/>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userDrawn="1"/>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2010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userDrawn="1"/>
        </p:nvPicPr>
        <p:blipFill>
          <a:blip r:embed="rId2" cstate="print"/>
          <a:stretch>
            <a:fillRect/>
          </a:stretch>
        </p:blipFill>
        <p:spPr>
          <a:xfrm>
            <a:off x="4948236" y="1335313"/>
            <a:ext cx="83809" cy="4961463"/>
          </a:xfrm>
          <a:prstGeom prst="rect">
            <a:avLst/>
          </a:prstGeom>
        </p:spPr>
      </p:pic>
      <p:sp>
        <p:nvSpPr>
          <p:cNvPr id="13"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29701" y="1339745"/>
            <a:ext cx="8551441" cy="4965699"/>
          </a:xfrm>
          <a:prstGeom prst="rect">
            <a:avLst/>
          </a:prstGeom>
        </p:spPr>
        <p:txBody>
          <a:bodyPr vert="horz" lIns="91440" tIns="45720" rIns="91440" bIns="45720" rtlCol="0">
            <a:norm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7" cstate="print"/>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898" r:id="rId1"/>
    <p:sldLayoutId id="2147483929" r:id="rId2"/>
    <p:sldLayoutId id="2147483899" r:id="rId3"/>
    <p:sldLayoutId id="2147483928" r:id="rId4"/>
    <p:sldLayoutId id="2147483900" r:id="rId5"/>
    <p:sldLayoutId id="2147483901" r:id="rId6"/>
    <p:sldLayoutId id="2147483902" r:id="rId7"/>
    <p:sldLayoutId id="2147483903" r:id="rId8"/>
    <p:sldLayoutId id="2147483904" r:id="rId9"/>
    <p:sldLayoutId id="2147483905" r:id="rId10"/>
    <p:sldLayoutId id="2147483906" r:id="rId11"/>
    <p:sldLayoutId id="2147483907" r:id="rId12"/>
    <p:sldLayoutId id="2147483908" r:id="rId13"/>
    <p:sldLayoutId id="2147483909" r:id="rId14"/>
    <p:sldLayoutId id="2147483910" r:id="rId15"/>
    <p:sldLayoutId id="2147483911" r:id="rId16"/>
    <p:sldLayoutId id="2147483912" r:id="rId17"/>
    <p:sldLayoutId id="2147483913" r:id="rId18"/>
    <p:sldLayoutId id="2147483914" r:id="rId19"/>
    <p:sldLayoutId id="2147483915" r:id="rId20"/>
    <p:sldLayoutId id="2147483916" r:id="rId21"/>
    <p:sldLayoutId id="2147483917" r:id="rId22"/>
    <p:sldLayoutId id="2147483918" r:id="rId23"/>
    <p:sldLayoutId id="2147483919" r:id="rId24"/>
    <p:sldLayoutId id="2147483920" r:id="rId25"/>
    <p:sldLayoutId id="2147483921" r:id="rId26"/>
    <p:sldLayoutId id="2147483922" r:id="rId27"/>
    <p:sldLayoutId id="2147483923" r:id="rId28"/>
    <p:sldLayoutId id="2147483924" r:id="rId29"/>
    <p:sldLayoutId id="2147483925" r:id="rId30"/>
    <p:sldLayoutId id="2147483926" r:id="rId31"/>
    <p:sldLayoutId id="2147483927" r:id="rId32"/>
    <p:sldLayoutId id="2147483930" r:id="rId33"/>
    <p:sldLayoutId id="2147483931" r:id="rId34"/>
    <p:sldLayoutId id="2147483932" r:id="rId35"/>
  </p:sldLayoutIdLst>
  <p:transition xmlns:p14="http://schemas.microsoft.com/office/powerpoint/2010/main">
    <p:wipe dir="r"/>
  </p:transition>
  <p:timing>
    <p:tnLst>
      <p:par>
        <p:cTn xmlns:p14="http://schemas.microsoft.com/office/powerpoint/2010/mai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oleObject2.bin"/><Relationship Id="rId5" Type="http://schemas.openxmlformats.org/officeDocument/2006/relationships/image" Target="../media/image14.emf"/><Relationship Id="rId1" Type="http://schemas.openxmlformats.org/officeDocument/2006/relationships/vmlDrawing" Target="../drawings/vmlDrawing2.vml"/><Relationship Id="rId2"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Microsoft_Excel_97_-_2004_Worksheet1.xls"/><Relationship Id="rId5" Type="http://schemas.openxmlformats.org/officeDocument/2006/relationships/image" Target="../media/image15.emf"/><Relationship Id="rId1" Type="http://schemas.openxmlformats.org/officeDocument/2006/relationships/vmlDrawing" Target="../drawings/vmlDrawing3.vml"/><Relationship Id="rId2"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Microsoft_Excel_97_-_2004_Worksheet2.xls"/><Relationship Id="rId4" Type="http://schemas.openxmlformats.org/officeDocument/2006/relationships/image" Target="../media/image16.emf"/><Relationship Id="rId1" Type="http://schemas.openxmlformats.org/officeDocument/2006/relationships/vmlDrawing" Target="../drawings/vmlDrawing4.vml"/><Relationship Id="rId2"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hyperlink" Target="http://www.hamilton.ie/net/delay.htm" TargetMode="External"/><Relationship Id="rId4" Type="http://schemas.openxmlformats.org/officeDocument/2006/relationships/hyperlink" Target="http://www.ietf.org/proceedings/78/slides/iccrg-5.pdf" TargetMode="External"/><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image" Target="../media/image11.png"/><Relationship Id="rId5" Type="http://schemas.openxmlformats.org/officeDocument/2006/relationships/oleObject" Target="../embeddings/oleObject1.bin"/><Relationship Id="rId6" Type="http://schemas.openxmlformats.org/officeDocument/2006/relationships/image" Target="../media/image10.emf"/><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10.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hyperlink" Target="ftp://ftp.ee.lbl.gov/papers/collapse.ps" TargetMode="External"/><Relationship Id="rId4" Type="http://schemas.openxmlformats.org/officeDocument/2006/relationships/hyperlink" Target="http://www.psc.edu/networking/papers/tcp_friendly.html" TargetMode="External"/><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algn="ctr"/>
            <a:r>
              <a:rPr lang="en-US" dirty="0" smtClean="0"/>
              <a:t>Fred Baker</a:t>
            </a:r>
            <a:endParaRPr lang="en-US" dirty="0"/>
          </a:p>
        </p:txBody>
      </p:sp>
      <p:sp>
        <p:nvSpPr>
          <p:cNvPr id="3" name="Title 2"/>
          <p:cNvSpPr>
            <a:spLocks noGrp="1"/>
          </p:cNvSpPr>
          <p:nvPr>
            <p:ph type="ctrTitle"/>
          </p:nvPr>
        </p:nvSpPr>
        <p:spPr/>
        <p:txBody>
          <a:bodyPr/>
          <a:lstStyle/>
          <a:p>
            <a:pPr algn="ctr"/>
            <a:r>
              <a:rPr lang="en-US" dirty="0" smtClean="0"/>
              <a:t>Buffer </a:t>
            </a:r>
            <a:r>
              <a:rPr lang="en-US" smtClean="0"/>
              <a:t>Bloat</a:t>
            </a:r>
            <a:r>
              <a:rPr lang="en-US" smtClean="0"/>
              <a:t>!</a:t>
            </a:r>
            <a:r>
              <a:rPr lang="en-US" dirty="0" smtClean="0"/>
              <a:t/>
            </a:r>
            <a:br>
              <a:rPr lang="en-US" dirty="0" smtClean="0"/>
            </a:br>
            <a:r>
              <a:rPr lang="en-US" dirty="0"/>
              <a:t/>
            </a:r>
            <a:br>
              <a:rPr lang="en-US" dirty="0"/>
            </a:br>
            <a:r>
              <a:rPr lang="en-US" sz="3000" dirty="0" smtClean="0"/>
              <a:t>Obesity: it’s not just a human problem…</a:t>
            </a:r>
            <a:endParaRPr lang="en-US" sz="3000" dirty="0"/>
          </a:p>
        </p:txBody>
      </p:sp>
    </p:spTree>
    <p:extLst>
      <p:ext uri="{BB962C8B-B14F-4D97-AF65-F5344CB8AC3E}">
        <p14:creationId xmlns:p14="http://schemas.microsoft.com/office/powerpoint/2010/main" val="427271310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Straight Arrow Connector 45"/>
          <p:cNvCxnSpPr/>
          <p:nvPr/>
        </p:nvCxnSpPr>
        <p:spPr>
          <a:xfrm>
            <a:off x="3131740" y="3235840"/>
            <a:ext cx="1565870"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28" name="Title 27"/>
          <p:cNvSpPr>
            <a:spLocks noGrp="1"/>
          </p:cNvSpPr>
          <p:nvPr>
            <p:ph type="title"/>
          </p:nvPr>
        </p:nvSpPr>
        <p:spPr>
          <a:xfrm>
            <a:off x="229702" y="432215"/>
            <a:ext cx="8588861" cy="536047"/>
          </a:xfrm>
        </p:spPr>
        <p:txBody>
          <a:bodyPr/>
          <a:lstStyle/>
          <a:p>
            <a:r>
              <a:rPr lang="en-US" dirty="0" smtClean="0"/>
              <a:t>Simple model of TCP throughput dynamics</a:t>
            </a:r>
            <a:endParaRPr lang="en-US" dirty="0"/>
          </a:p>
        </p:txBody>
      </p:sp>
      <p:sp>
        <p:nvSpPr>
          <p:cNvPr id="29" name="Text Placeholder 28"/>
          <p:cNvSpPr>
            <a:spLocks noGrp="1"/>
          </p:cNvSpPr>
          <p:nvPr>
            <p:ph type="body" sz="quarter" idx="10"/>
          </p:nvPr>
        </p:nvSpPr>
        <p:spPr>
          <a:xfrm>
            <a:off x="5255678" y="973082"/>
            <a:ext cx="3734299" cy="3395207"/>
          </a:xfrm>
        </p:spPr>
        <p:txBody>
          <a:bodyPr>
            <a:noAutofit/>
          </a:bodyPr>
          <a:lstStyle/>
          <a:p>
            <a:r>
              <a:rPr lang="en-US" sz="1800" b="1" dirty="0" smtClean="0"/>
              <a:t>Effective Window: </a:t>
            </a:r>
            <a:r>
              <a:rPr lang="en-US" sz="1800" dirty="0" smtClean="0"/>
              <a:t>the amount of data TCP sends each RTT</a:t>
            </a:r>
          </a:p>
          <a:p>
            <a:r>
              <a:rPr lang="en-US" sz="1800" b="1" dirty="0" smtClean="0"/>
              <a:t>Knee: </a:t>
            </a:r>
            <a:r>
              <a:rPr lang="en-US" sz="1800" dirty="0" smtClean="0"/>
              <a:t>the lowest window that makes throughput approximate capacity</a:t>
            </a:r>
          </a:p>
          <a:p>
            <a:r>
              <a:rPr lang="en-US" sz="1800" b="1" dirty="0" smtClean="0"/>
              <a:t>Cliff: </a:t>
            </a:r>
            <a:r>
              <a:rPr lang="en-US" sz="1800" dirty="0" smtClean="0"/>
              <a:t>the largest window that makes throughput approximate capacity</a:t>
            </a:r>
          </a:p>
          <a:p>
            <a:r>
              <a:rPr lang="en-US" sz="1800" dirty="0" smtClean="0"/>
              <a:t>Note that throughput is the same at knee and cliff. </a:t>
            </a:r>
            <a:r>
              <a:rPr lang="en-US" sz="1800" i="1" dirty="0" smtClean="0"/>
              <a:t>Increasing the window merely increases RTT, by increasing queue depth</a:t>
            </a:r>
            <a:endParaRPr lang="en-US" sz="1800" i="1" dirty="0"/>
          </a:p>
        </p:txBody>
      </p:sp>
      <p:cxnSp>
        <p:nvCxnSpPr>
          <p:cNvPr id="4" name="Straight Connector 3"/>
          <p:cNvCxnSpPr/>
          <p:nvPr/>
        </p:nvCxnSpPr>
        <p:spPr>
          <a:xfrm flipH="1">
            <a:off x="764441" y="1411687"/>
            <a:ext cx="24660" cy="3858974"/>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flipH="1">
            <a:off x="764441" y="5270661"/>
            <a:ext cx="757042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H="1">
            <a:off x="764441" y="2878837"/>
            <a:ext cx="2367299" cy="2391824"/>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3131740" y="2878837"/>
            <a:ext cx="156587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764442" y="2866508"/>
            <a:ext cx="4491237"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rot="16200000">
            <a:off x="-1302526" y="3756144"/>
            <a:ext cx="3760540" cy="369332"/>
          </a:xfrm>
          <a:prstGeom prst="rect">
            <a:avLst/>
          </a:prstGeom>
          <a:noFill/>
        </p:spPr>
        <p:txBody>
          <a:bodyPr wrap="none" rtlCol="0">
            <a:spAutoFit/>
          </a:bodyPr>
          <a:lstStyle/>
          <a:p>
            <a:r>
              <a:rPr lang="en-US" dirty="0" smtClean="0"/>
              <a:t>Increasing Measurable Throughput</a:t>
            </a:r>
            <a:endParaRPr lang="en-US" dirty="0"/>
          </a:p>
        </p:txBody>
      </p:sp>
      <p:cxnSp>
        <p:nvCxnSpPr>
          <p:cNvPr id="18" name="Straight Arrow Connector 17"/>
          <p:cNvCxnSpPr>
            <a:stCxn id="16" idx="3"/>
          </p:cNvCxnSpPr>
          <p:nvPr/>
        </p:nvCxnSpPr>
        <p:spPr>
          <a:xfrm flipV="1">
            <a:off x="577744" y="1411687"/>
            <a:ext cx="0" cy="6488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789101" y="5270661"/>
            <a:ext cx="2659702" cy="369332"/>
          </a:xfrm>
          <a:prstGeom prst="rect">
            <a:avLst/>
          </a:prstGeom>
          <a:noFill/>
        </p:spPr>
        <p:txBody>
          <a:bodyPr wrap="none" rtlCol="0">
            <a:spAutoFit/>
          </a:bodyPr>
          <a:lstStyle/>
          <a:p>
            <a:r>
              <a:rPr lang="en-US" dirty="0" smtClean="0"/>
              <a:t>Increasing TCP Window</a:t>
            </a:r>
            <a:endParaRPr lang="en-US" dirty="0"/>
          </a:p>
        </p:txBody>
      </p:sp>
      <p:cxnSp>
        <p:nvCxnSpPr>
          <p:cNvPr id="22" name="Straight Arrow Connector 21"/>
          <p:cNvCxnSpPr>
            <a:stCxn id="19" idx="3"/>
          </p:cNvCxnSpPr>
          <p:nvPr/>
        </p:nvCxnSpPr>
        <p:spPr>
          <a:xfrm flipV="1">
            <a:off x="3448803" y="5443267"/>
            <a:ext cx="3110589" cy="1206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2059057" y="2866508"/>
            <a:ext cx="844026" cy="369332"/>
          </a:xfrm>
          <a:prstGeom prst="rect">
            <a:avLst/>
          </a:prstGeom>
          <a:noFill/>
        </p:spPr>
        <p:txBody>
          <a:bodyPr wrap="none" rtlCol="0">
            <a:spAutoFit/>
          </a:bodyPr>
          <a:lstStyle/>
          <a:p>
            <a:r>
              <a:rPr lang="en-US" dirty="0" smtClean="0"/>
              <a:t>“knee”</a:t>
            </a:r>
            <a:endParaRPr lang="en-US" dirty="0"/>
          </a:p>
        </p:txBody>
      </p:sp>
      <p:sp>
        <p:nvSpPr>
          <p:cNvPr id="24" name="TextBox 23"/>
          <p:cNvSpPr txBox="1"/>
          <p:nvPr/>
        </p:nvSpPr>
        <p:spPr>
          <a:xfrm>
            <a:off x="4724723" y="2878837"/>
            <a:ext cx="685554" cy="369332"/>
          </a:xfrm>
          <a:prstGeom prst="rect">
            <a:avLst/>
          </a:prstGeom>
          <a:noFill/>
        </p:spPr>
        <p:txBody>
          <a:bodyPr wrap="none" rtlCol="0">
            <a:spAutoFit/>
          </a:bodyPr>
          <a:lstStyle/>
          <a:p>
            <a:r>
              <a:rPr lang="en-US" dirty="0" smtClean="0"/>
              <a:t>“cliff”</a:t>
            </a:r>
            <a:endParaRPr lang="en-US" dirty="0"/>
          </a:p>
        </p:txBody>
      </p:sp>
      <p:sp>
        <p:nvSpPr>
          <p:cNvPr id="25" name="TextBox 24"/>
          <p:cNvSpPr txBox="1"/>
          <p:nvPr/>
        </p:nvSpPr>
        <p:spPr>
          <a:xfrm>
            <a:off x="789101" y="2477045"/>
            <a:ext cx="2224738" cy="369332"/>
          </a:xfrm>
          <a:prstGeom prst="rect">
            <a:avLst/>
          </a:prstGeom>
          <a:noFill/>
        </p:spPr>
        <p:txBody>
          <a:bodyPr wrap="none" rtlCol="0">
            <a:spAutoFit/>
          </a:bodyPr>
          <a:lstStyle/>
          <a:p>
            <a:r>
              <a:rPr lang="en-US" dirty="0" smtClean="0"/>
              <a:t>Bottleneck Capacity</a:t>
            </a:r>
            <a:endParaRPr lang="en-US" dirty="0"/>
          </a:p>
        </p:txBody>
      </p:sp>
      <p:graphicFrame>
        <p:nvGraphicFramePr>
          <p:cNvPr id="31" name="Object 30"/>
          <p:cNvGraphicFramePr>
            <a:graphicFrameLocks noChangeAspect="1"/>
          </p:cNvGraphicFramePr>
          <p:nvPr>
            <p:extLst>
              <p:ext uri="{D42A27DB-BD31-4B8C-83A1-F6EECF244321}">
                <p14:modId xmlns:p14="http://schemas.microsoft.com/office/powerpoint/2010/main" val="174321718"/>
              </p:ext>
            </p:extLst>
          </p:nvPr>
        </p:nvGraphicFramePr>
        <p:xfrm>
          <a:off x="851224" y="1182032"/>
          <a:ext cx="4216276" cy="716767"/>
        </p:xfrm>
        <a:graphic>
          <a:graphicData uri="http://schemas.openxmlformats.org/presentationml/2006/ole">
            <mc:AlternateContent xmlns:mc="http://schemas.openxmlformats.org/markup-compatibility/2006">
              <mc:Choice xmlns:v="urn:schemas-microsoft-com:vml" Requires="v">
                <p:oleObj spid="_x0000_s2092" name="Equation" r:id="rId4" imgW="2532240" imgH="420480" progId="Equation.3">
                  <p:embed/>
                </p:oleObj>
              </mc:Choice>
              <mc:Fallback>
                <p:oleObj name="Equation" r:id="rId4" imgW="2532240" imgH="420480" progId="Equation.3">
                  <p:embed/>
                  <p:pic>
                    <p:nvPicPr>
                      <p:cNvPr id="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1224" y="1182032"/>
                        <a:ext cx="4216276" cy="71676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0" name="Freeform 39"/>
          <p:cNvSpPr/>
          <p:nvPr/>
        </p:nvSpPr>
        <p:spPr>
          <a:xfrm>
            <a:off x="4697611" y="2878838"/>
            <a:ext cx="3940312" cy="2276844"/>
          </a:xfrm>
          <a:custGeom>
            <a:avLst/>
            <a:gdLst>
              <a:gd name="connsiteX0" fmla="*/ 0 w 3583417"/>
              <a:gd name="connsiteY0" fmla="*/ 0 h 1131735"/>
              <a:gd name="connsiteX1" fmla="*/ 1207046 w 3583417"/>
              <a:gd name="connsiteY1" fmla="*/ 943113 h 1131735"/>
              <a:gd name="connsiteX2" fmla="*/ 3583417 w 3583417"/>
              <a:gd name="connsiteY2" fmla="*/ 1131735 h 1131735"/>
            </a:gdLst>
            <a:ahLst/>
            <a:cxnLst>
              <a:cxn ang="0">
                <a:pos x="connsiteX0" y="connsiteY0"/>
              </a:cxn>
              <a:cxn ang="0">
                <a:pos x="connsiteX1" y="connsiteY1"/>
              </a:cxn>
              <a:cxn ang="0">
                <a:pos x="connsiteX2" y="connsiteY2"/>
              </a:cxn>
            </a:cxnLst>
            <a:rect l="l" t="t" r="r" b="b"/>
            <a:pathLst>
              <a:path w="3583417" h="1131735">
                <a:moveTo>
                  <a:pt x="0" y="0"/>
                </a:moveTo>
                <a:cubicBezTo>
                  <a:pt x="304905" y="377245"/>
                  <a:pt x="609810" y="754491"/>
                  <a:pt x="1207046" y="943113"/>
                </a:cubicBezTo>
                <a:cubicBezTo>
                  <a:pt x="1804282" y="1131736"/>
                  <a:pt x="3583417" y="1131735"/>
                  <a:pt x="3583417" y="1131735"/>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42" name="Straight Connector 41"/>
          <p:cNvCxnSpPr/>
          <p:nvPr/>
        </p:nvCxnSpPr>
        <p:spPr>
          <a:xfrm flipV="1">
            <a:off x="3131740" y="2980235"/>
            <a:ext cx="0" cy="477844"/>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V="1">
            <a:off x="4697610" y="2980235"/>
            <a:ext cx="0" cy="477844"/>
          </a:xfrm>
          <a:prstGeom prst="line">
            <a:avLst/>
          </a:prstGeom>
        </p:spPr>
        <p:style>
          <a:lnRef idx="2">
            <a:schemeClr val="accent1"/>
          </a:lnRef>
          <a:fillRef idx="0">
            <a:schemeClr val="accent1"/>
          </a:fillRef>
          <a:effectRef idx="1">
            <a:schemeClr val="accent1"/>
          </a:effectRef>
          <a:fontRef idx="minor">
            <a:schemeClr val="tx1"/>
          </a:fontRef>
        </p:style>
      </p:cxnSp>
      <p:sp>
        <p:nvSpPr>
          <p:cNvPr id="44" name="TextBox 43"/>
          <p:cNvSpPr txBox="1"/>
          <p:nvPr/>
        </p:nvSpPr>
        <p:spPr>
          <a:xfrm>
            <a:off x="3448803" y="2980235"/>
            <a:ext cx="877727" cy="646331"/>
          </a:xfrm>
          <a:prstGeom prst="rect">
            <a:avLst/>
          </a:prstGeom>
          <a:solidFill>
            <a:schemeClr val="bg2"/>
          </a:solidFill>
        </p:spPr>
        <p:txBody>
          <a:bodyPr wrap="none" rtlCol="0">
            <a:spAutoFit/>
          </a:bodyPr>
          <a:lstStyle/>
          <a:p>
            <a:r>
              <a:rPr lang="en-US" dirty="0" smtClean="0"/>
              <a:t>Queue</a:t>
            </a:r>
          </a:p>
          <a:p>
            <a:r>
              <a:rPr lang="en-US" dirty="0" smtClean="0"/>
              <a:t>Depth</a:t>
            </a:r>
            <a:endParaRPr lang="en-US" dirty="0"/>
          </a:p>
        </p:txBody>
      </p:sp>
      <p:sp>
        <p:nvSpPr>
          <p:cNvPr id="47" name="TextBox 46"/>
          <p:cNvSpPr txBox="1"/>
          <p:nvPr/>
        </p:nvSpPr>
        <p:spPr>
          <a:xfrm>
            <a:off x="2059056" y="5655280"/>
            <a:ext cx="7015187" cy="646331"/>
          </a:xfrm>
          <a:prstGeom prst="rect">
            <a:avLst/>
          </a:prstGeom>
          <a:noFill/>
        </p:spPr>
        <p:txBody>
          <a:bodyPr wrap="none" rtlCol="0">
            <a:spAutoFit/>
          </a:bodyPr>
          <a:lstStyle/>
          <a:p>
            <a:r>
              <a:rPr lang="en-US" dirty="0" smtClean="0"/>
              <a:t>Yes, there is a more complex equation that takes into account loss. </a:t>
            </a:r>
          </a:p>
          <a:p>
            <a:r>
              <a:rPr lang="en-US" dirty="0" smtClean="0"/>
              <a:t>It estimates throughput above the cliff.</a:t>
            </a:r>
            <a:endParaRPr lang="en-US" dirty="0"/>
          </a:p>
        </p:txBody>
      </p:sp>
    </p:spTree>
    <p:extLst>
      <p:ext uri="{BB962C8B-B14F-4D97-AF65-F5344CB8AC3E}">
        <p14:creationId xmlns:p14="http://schemas.microsoft.com/office/powerpoint/2010/main" val="352596148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TCP Congestion Control</a:t>
            </a:r>
            <a:endParaRPr lang="en-US" dirty="0"/>
          </a:p>
        </p:txBody>
      </p:sp>
      <p:sp>
        <p:nvSpPr>
          <p:cNvPr id="3" name="Text Placeholder 2"/>
          <p:cNvSpPr>
            <a:spLocks noGrp="1"/>
          </p:cNvSpPr>
          <p:nvPr>
            <p:ph type="body" sz="quarter" idx="10"/>
          </p:nvPr>
        </p:nvSpPr>
        <p:spPr/>
        <p:txBody>
          <a:bodyPr>
            <a:normAutofit fontScale="92500" lnSpcReduction="10000"/>
          </a:bodyPr>
          <a:lstStyle/>
          <a:p>
            <a:r>
              <a:rPr lang="en-US" dirty="0" smtClean="0"/>
              <a:t>Fundamental objective:</a:t>
            </a:r>
          </a:p>
          <a:p>
            <a:pPr lvl="1"/>
            <a:r>
              <a:rPr lang="en-US" i="1" dirty="0" smtClean="0"/>
              <a:t>To set and maintain the window at a point between the knee and the cliff, maximizing throughput for a given session</a:t>
            </a:r>
          </a:p>
          <a:p>
            <a:r>
              <a:rPr lang="en-US" dirty="0" smtClean="0"/>
              <a:t>Possible secondary objectives:</a:t>
            </a:r>
          </a:p>
          <a:p>
            <a:pPr lvl="1"/>
            <a:r>
              <a:rPr lang="en-US" dirty="0" smtClean="0"/>
              <a:t>To be “fair” to competing sessions</a:t>
            </a:r>
          </a:p>
          <a:p>
            <a:pPr lvl="1"/>
            <a:r>
              <a:rPr lang="en-US" dirty="0" smtClean="0"/>
              <a:t>To be “unfair” to competing sessions</a:t>
            </a:r>
          </a:p>
          <a:p>
            <a:pPr lvl="1"/>
            <a:r>
              <a:rPr lang="en-US" dirty="0" smtClean="0"/>
              <a:t>To minimize loss</a:t>
            </a:r>
          </a:p>
          <a:p>
            <a:pPr lvl="1"/>
            <a:r>
              <a:rPr lang="en-US" dirty="0" smtClean="0"/>
              <a:t>To minimize startup or adaptation interval</a:t>
            </a:r>
          </a:p>
          <a:p>
            <a:pPr lvl="1"/>
            <a:r>
              <a:rPr lang="en-US" dirty="0" smtClean="0"/>
              <a:t>…</a:t>
            </a:r>
          </a:p>
          <a:p>
            <a:r>
              <a:rPr lang="en-US" dirty="0" smtClean="0"/>
              <a:t>Depends on signals from the network to detect congestion!</a:t>
            </a:r>
          </a:p>
          <a:p>
            <a:pPr lvl="1"/>
            <a:r>
              <a:rPr lang="en-US" b="1" dirty="0" smtClean="0"/>
              <a:t>Delay-based congestion control </a:t>
            </a:r>
            <a:r>
              <a:rPr lang="en-US" dirty="0" smtClean="0"/>
              <a:t>detects onset of congestion, seeking some approximation to the knee. “</a:t>
            </a:r>
            <a:r>
              <a:rPr lang="en-US" b="1" dirty="0" smtClean="0"/>
              <a:t>Gentlemanly</a:t>
            </a:r>
            <a:r>
              <a:rPr lang="en-US" dirty="0" smtClean="0"/>
              <a:t>”</a:t>
            </a:r>
          </a:p>
          <a:p>
            <a:pPr lvl="1"/>
            <a:r>
              <a:rPr lang="en-US" b="1" dirty="0" smtClean="0"/>
              <a:t>Loss-based congestion control </a:t>
            </a:r>
            <a:r>
              <a:rPr lang="en-US" dirty="0" smtClean="0"/>
              <a:t>detects loss, approximating the cliff. </a:t>
            </a:r>
            <a:r>
              <a:rPr lang="en-US" b="1" dirty="0" smtClean="0"/>
              <a:t>Aggressive</a:t>
            </a:r>
          </a:p>
          <a:p>
            <a:pPr lvl="1"/>
            <a:r>
              <a:rPr lang="en-US" b="1" dirty="0" smtClean="0"/>
              <a:t>Explicit Congestion Notification </a:t>
            </a:r>
            <a:r>
              <a:rPr lang="en-US" dirty="0" smtClean="0"/>
              <a:t>detects network-initiated signals, seeking some approximation to the knee. </a:t>
            </a:r>
            <a:r>
              <a:rPr lang="en-US" b="1" dirty="0" smtClean="0"/>
              <a:t>Somewhere in between</a:t>
            </a:r>
            <a:endParaRPr lang="en-US" b="1" dirty="0"/>
          </a:p>
        </p:txBody>
      </p:sp>
    </p:spTree>
    <p:extLst>
      <p:ext uri="{BB962C8B-B14F-4D97-AF65-F5344CB8AC3E}">
        <p14:creationId xmlns:p14="http://schemas.microsoft.com/office/powerpoint/2010/main" val="310775935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dissolve">
                                      <p:cBhvr>
                                        <p:cTn id="21" dur="500"/>
                                        <p:tgtEl>
                                          <p:spTgt spid="3">
                                            <p:txEl>
                                              <p:pRg st="4" end="4"/>
                                            </p:txEl>
                                          </p:spTgt>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dissolve">
                                      <p:cBhvr>
                                        <p:cTn id="24" dur="500"/>
                                        <p:tgtEl>
                                          <p:spTgt spid="3">
                                            <p:txEl>
                                              <p:pRg st="5" end="5"/>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dissolv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dissolve">
                                      <p:cBhvr>
                                        <p:cTn id="38" dur="500"/>
                                        <p:tgtEl>
                                          <p:spTgt spid="3">
                                            <p:txEl>
                                              <p:pRg st="9" end="9"/>
                                            </p:txEl>
                                          </p:spTgt>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dissolve">
                                      <p:cBhvr>
                                        <p:cTn id="41" dur="500"/>
                                        <p:tgtEl>
                                          <p:spTgt spid="3">
                                            <p:txEl>
                                              <p:pRg st="10" end="10"/>
                                            </p:txEl>
                                          </p:spTgt>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Effect transition="in" filter="dissolve">
                                      <p:cBhvr>
                                        <p:cTn id="44"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When </a:t>
            </a:r>
            <a:r>
              <a:rPr lang="en-US" sz="2800" dirty="0"/>
              <a:t>the link utilization on a bottleneck link is below 90%, the 99th percentile of the hourly delay distributions remains below 1 </a:t>
            </a:r>
            <a:r>
              <a:rPr lang="en-US" sz="2800" dirty="0" err="1"/>
              <a:t>ms.</a:t>
            </a:r>
            <a:r>
              <a:rPr lang="en-US" sz="2800" dirty="0"/>
              <a:t> </a:t>
            </a:r>
            <a:r>
              <a:rPr lang="en-US" sz="2800" dirty="0" smtClean="0"/>
              <a:t/>
            </a:r>
            <a:br>
              <a:rPr lang="en-US" sz="2800" dirty="0" smtClean="0"/>
            </a:br>
            <a:r>
              <a:rPr lang="en-US" sz="2800" dirty="0"/>
              <a:t/>
            </a:r>
            <a:br>
              <a:rPr lang="en-US" sz="2800" dirty="0"/>
            </a:br>
            <a:r>
              <a:rPr lang="en-US" sz="2800" dirty="0" smtClean="0"/>
              <a:t>Once </a:t>
            </a:r>
            <a:r>
              <a:rPr lang="en-US" sz="2800" dirty="0"/>
              <a:t>the bottleneck link reaches utilization levels above 90%, the variable delay shows a significant increase overall, and the 99th percentile reaches a few </a:t>
            </a:r>
            <a:r>
              <a:rPr lang="en-US" sz="2800" dirty="0" smtClean="0"/>
              <a:t>milliseconds.</a:t>
            </a:r>
            <a:br>
              <a:rPr lang="en-US" sz="2800" dirty="0" smtClean="0"/>
            </a:br>
            <a:r>
              <a:rPr lang="en-US" sz="2800" dirty="0"/>
              <a:t/>
            </a:r>
            <a:br>
              <a:rPr lang="en-US" sz="2800" dirty="0"/>
            </a:br>
            <a:r>
              <a:rPr lang="en-US" sz="2800" dirty="0" smtClean="0"/>
              <a:t>Even </a:t>
            </a:r>
            <a:r>
              <a:rPr lang="en-US" sz="2800" dirty="0"/>
              <a:t>when the link utilization is relatively low (below 90%), sometimes a small number of packets may experience delay an order of magnitude larger than the 99th </a:t>
            </a:r>
            <a:r>
              <a:rPr lang="en-US" sz="2800" dirty="0" smtClean="0"/>
              <a:t>percentile”</a:t>
            </a:r>
            <a:endParaRPr lang="en-US" sz="2800" dirty="0"/>
          </a:p>
        </p:txBody>
      </p:sp>
      <p:sp>
        <p:nvSpPr>
          <p:cNvPr id="3" name="Text Placeholder 2"/>
          <p:cNvSpPr>
            <a:spLocks noGrp="1"/>
          </p:cNvSpPr>
          <p:nvPr>
            <p:ph type="body" sz="quarter" idx="11"/>
          </p:nvPr>
        </p:nvSpPr>
        <p:spPr/>
        <p:txBody>
          <a:bodyPr>
            <a:normAutofit fontScale="92500" lnSpcReduction="20000"/>
          </a:bodyPr>
          <a:lstStyle/>
          <a:p>
            <a:r>
              <a:rPr lang="en-US" dirty="0" smtClean="0"/>
              <a:t>“Analysis </a:t>
            </a:r>
            <a:r>
              <a:rPr lang="en-US" dirty="0"/>
              <a:t>of Point-To-Point Packet </a:t>
            </a:r>
            <a:r>
              <a:rPr lang="en-US" dirty="0" smtClean="0"/>
              <a:t>Delay In </a:t>
            </a:r>
            <a:r>
              <a:rPr lang="en-US" dirty="0"/>
              <a:t>an Operational </a:t>
            </a:r>
            <a:r>
              <a:rPr lang="en-US" dirty="0" smtClean="0"/>
              <a:t>Network”, INFOCOMM 2004, analyzing a 2.5 GBPS ISP network</a:t>
            </a:r>
            <a:endParaRPr lang="en-US" dirty="0"/>
          </a:p>
        </p:txBody>
      </p:sp>
    </p:spTree>
    <p:extLst>
      <p:ext uri="{BB962C8B-B14F-4D97-AF65-F5344CB8AC3E}">
        <p14:creationId xmlns:p14="http://schemas.microsoft.com/office/powerpoint/2010/main" val="204275335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 Signaling from the network</a:t>
            </a:r>
            <a:endParaRPr lang="en-US" dirty="0"/>
          </a:p>
        </p:txBody>
      </p:sp>
      <p:sp>
        <p:nvSpPr>
          <p:cNvPr id="3" name="Text Placeholder 2"/>
          <p:cNvSpPr>
            <a:spLocks noGrp="1"/>
          </p:cNvSpPr>
          <p:nvPr>
            <p:ph type="body" sz="quarter" idx="10"/>
          </p:nvPr>
        </p:nvSpPr>
        <p:spPr/>
        <p:txBody>
          <a:bodyPr/>
          <a:lstStyle/>
          <a:p>
            <a:r>
              <a:rPr lang="en-US" dirty="0"/>
              <a:t>Many </a:t>
            </a:r>
            <a:r>
              <a:rPr lang="en-US" dirty="0" smtClean="0"/>
              <a:t>products provide </a:t>
            </a:r>
            <a:r>
              <a:rPr lang="en-US" dirty="0"/>
              <a:t>deep queues and drop only from the tail when the queue is full</a:t>
            </a:r>
          </a:p>
          <a:p>
            <a:pPr lvl="1"/>
            <a:r>
              <a:rPr lang="en-US" dirty="0"/>
              <a:t>That “1 </a:t>
            </a:r>
            <a:r>
              <a:rPr lang="en-US" dirty="0" err="1"/>
              <a:t>ms</a:t>
            </a:r>
            <a:r>
              <a:rPr lang="en-US" dirty="0"/>
              <a:t>” variation in delay can be in a queue producing a long delay, varying between 9 and 10 </a:t>
            </a:r>
            <a:r>
              <a:rPr lang="en-US" dirty="0" err="1"/>
              <a:t>ms</a:t>
            </a:r>
            <a:r>
              <a:rPr lang="en-US" dirty="0"/>
              <a:t> for example.</a:t>
            </a:r>
          </a:p>
          <a:p>
            <a:pPr lvl="1"/>
            <a:r>
              <a:rPr lang="en-US" dirty="0"/>
              <a:t>The sessions affected most by tail drop are new sessions in slow-start, as they send relatively large bursts of traffic</a:t>
            </a:r>
          </a:p>
          <a:p>
            <a:pPr lvl="1"/>
            <a:r>
              <a:rPr lang="en-US" dirty="0"/>
              <a:t>Occasional bursts result in unnecessary loss – unnecessarily poor service</a:t>
            </a:r>
          </a:p>
          <a:p>
            <a:r>
              <a:rPr lang="en-US" dirty="0"/>
              <a:t>Nick </a:t>
            </a:r>
            <a:r>
              <a:rPr lang="en-US" dirty="0" err="1"/>
              <a:t>McKeown</a:t>
            </a:r>
            <a:r>
              <a:rPr lang="en-US" dirty="0"/>
              <a:t> argues for very small total buffer sizes, </a:t>
            </a:r>
            <a:endParaRPr lang="en-US" dirty="0" smtClean="0"/>
          </a:p>
          <a:p>
            <a:pPr lvl="1"/>
            <a:r>
              <a:rPr lang="en-US" dirty="0" smtClean="0"/>
              <a:t>Same </a:t>
            </a:r>
            <a:r>
              <a:rPr lang="en-US" dirty="0"/>
              <a:t>net effect but a smaller average delay </a:t>
            </a:r>
            <a:endParaRPr lang="en-US" dirty="0" smtClean="0"/>
          </a:p>
          <a:p>
            <a:pPr lvl="1"/>
            <a:r>
              <a:rPr lang="en-US" dirty="0" smtClean="0"/>
              <a:t>Defeats </a:t>
            </a:r>
            <a:r>
              <a:rPr lang="en-US" dirty="0"/>
              <a:t>delay-based congestion control by reducing signal </a:t>
            </a:r>
            <a:r>
              <a:rPr lang="en-US" dirty="0" smtClean="0"/>
              <a:t>strength</a:t>
            </a:r>
          </a:p>
          <a:p>
            <a:r>
              <a:rPr lang="en-US" dirty="0" smtClean="0"/>
              <a:t>Note, BTW, that lower rates imply longer intervals in queue</a:t>
            </a:r>
          </a:p>
          <a:p>
            <a:pPr lvl="1"/>
            <a:r>
              <a:rPr lang="en-US" dirty="0" smtClean="0"/>
              <a:t>In gigabit networks, we talk about single-digit milliseconds</a:t>
            </a:r>
          </a:p>
          <a:p>
            <a:pPr lvl="1"/>
            <a:r>
              <a:rPr lang="en-US" dirty="0" smtClean="0"/>
              <a:t>In megabit networks, we talk about tens to hundreds of milliseconds</a:t>
            </a:r>
            <a:endParaRPr lang="en-US" dirty="0"/>
          </a:p>
        </p:txBody>
      </p:sp>
    </p:spTree>
    <p:extLst>
      <p:ext uri="{BB962C8B-B14F-4D97-AF65-F5344CB8AC3E}">
        <p14:creationId xmlns:p14="http://schemas.microsoft.com/office/powerpoint/2010/main" val="148868442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62178" name="Object 2"/>
          <p:cNvGraphicFramePr>
            <a:graphicFrameLocks noChangeAspect="1"/>
          </p:cNvGraphicFramePr>
          <p:nvPr/>
        </p:nvGraphicFramePr>
        <p:xfrm>
          <a:off x="381000" y="1524000"/>
          <a:ext cx="6767513" cy="4879975"/>
        </p:xfrm>
        <a:graphic>
          <a:graphicData uri="http://schemas.openxmlformats.org/presentationml/2006/ole">
            <mc:AlternateContent xmlns:mc="http://schemas.openxmlformats.org/markup-compatibility/2006">
              <mc:Choice xmlns:v="urn:schemas-microsoft-com:vml" Requires="v">
                <p:oleObj spid="_x0000_s9246" name="Worksheet" r:id="rId4" imgW="9706356" imgH="7439254" progId="Excel.Sheet.8">
                  <p:embed/>
                </p:oleObj>
              </mc:Choice>
              <mc:Fallback>
                <p:oleObj name="Worksheet" r:id="rId4" imgW="9706356" imgH="7439254"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t="5879"/>
                      <a:stretch>
                        <a:fillRect/>
                      </a:stretch>
                    </p:blipFill>
                    <p:spPr bwMode="auto">
                      <a:xfrm>
                        <a:off x="381000" y="1524000"/>
                        <a:ext cx="6767513" cy="487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562179" name="AutoShape 3"/>
          <p:cNvSpPr>
            <a:spLocks/>
          </p:cNvSpPr>
          <p:nvPr/>
        </p:nvSpPr>
        <p:spPr bwMode="auto">
          <a:xfrm>
            <a:off x="7086600" y="2209800"/>
            <a:ext cx="533400" cy="3581400"/>
          </a:xfrm>
          <a:prstGeom prst="rightBrace">
            <a:avLst>
              <a:gd name="adj1" fmla="val 55952"/>
              <a:gd name="adj2" fmla="val 50000"/>
            </a:avLst>
          </a:prstGeom>
          <a:noFill/>
          <a:ln w="38100">
            <a:solidFill>
              <a:srgbClr val="B2B2B2"/>
            </a:solidFill>
            <a:round/>
            <a:headEnd/>
            <a:tailEnd/>
          </a:ln>
          <a:effectLst>
            <a:outerShdw blurRad="63500" dist="17961" dir="2700000" algn="ctr" rotWithShape="0">
              <a:schemeClr val="bg2">
                <a:alpha val="74998"/>
              </a:schemeClr>
            </a:outerShdw>
          </a:effectLst>
        </p:spPr>
        <p:txBody>
          <a:bodyPr wrap="none" lIns="73025" tIns="36512" rIns="73025" bIns="36512" anchor="ctr">
            <a:prstTxWarp prst="textNoShape">
              <a:avLst/>
            </a:prstTxWarp>
          </a:bodyPr>
          <a:lstStyle/>
          <a:p>
            <a:endParaRPr lang="en-US"/>
          </a:p>
        </p:txBody>
      </p:sp>
      <p:sp>
        <p:nvSpPr>
          <p:cNvPr id="562180" name="Text Box 4"/>
          <p:cNvSpPr txBox="1">
            <a:spLocks noChangeArrowheads="1"/>
          </p:cNvSpPr>
          <p:nvPr/>
        </p:nvSpPr>
        <p:spPr bwMode="auto">
          <a:xfrm>
            <a:off x="7620000" y="2895600"/>
            <a:ext cx="1295400" cy="1995488"/>
          </a:xfrm>
          <a:prstGeom prst="rect">
            <a:avLst/>
          </a:prstGeom>
          <a:noFill/>
          <a:ln w="9525">
            <a:noFill/>
            <a:miter lim="800000"/>
            <a:headEnd/>
            <a:tailEnd/>
          </a:ln>
          <a:effectLst/>
        </p:spPr>
        <p:txBody>
          <a:bodyPr lIns="73025" tIns="36512" rIns="73025" bIns="36512">
            <a:prstTxWarp prst="textNoShape">
              <a:avLst/>
            </a:prstTxWarp>
            <a:spAutoFit/>
          </a:bodyPr>
          <a:lstStyle/>
          <a:p>
            <a:r>
              <a:rPr lang="en-US" sz="1800">
                <a:solidFill>
                  <a:schemeClr val="accent2"/>
                </a:solidFill>
                <a:effectLst>
                  <a:outerShdw blurRad="38100" dist="38100" dir="2700000" algn="tl">
                    <a:srgbClr val="DDDDDD"/>
                  </a:outerShdw>
                </a:effectLst>
              </a:rPr>
              <a:t>Mean Latency Correlates with Maximum Queue Depth</a:t>
            </a:r>
          </a:p>
        </p:txBody>
      </p:sp>
      <p:sp>
        <p:nvSpPr>
          <p:cNvPr id="562181" name="Rectangle 5"/>
          <p:cNvSpPr>
            <a:spLocks noGrp="1" noChangeArrowheads="1"/>
          </p:cNvSpPr>
          <p:nvPr>
            <p:ph type="title"/>
          </p:nvPr>
        </p:nvSpPr>
        <p:spPr/>
        <p:txBody>
          <a:bodyPr/>
          <a:lstStyle/>
          <a:p>
            <a:r>
              <a:rPr lang="en-US" dirty="0" smtClean="0"/>
              <a:t>Tail Drop Traffic </a:t>
            </a:r>
            <a:r>
              <a:rPr lang="en-US" dirty="0"/>
              <a:t>Timings</a:t>
            </a:r>
          </a:p>
        </p:txBody>
      </p:sp>
      <p:sp>
        <p:nvSpPr>
          <p:cNvPr id="2" name="Right Brace 1"/>
          <p:cNvSpPr/>
          <p:nvPr/>
        </p:nvSpPr>
        <p:spPr>
          <a:xfrm>
            <a:off x="6983889" y="2189353"/>
            <a:ext cx="329248" cy="634946"/>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 name="TextBox 2"/>
          <p:cNvSpPr txBox="1"/>
          <p:nvPr/>
        </p:nvSpPr>
        <p:spPr>
          <a:xfrm>
            <a:off x="7290758" y="1977175"/>
            <a:ext cx="1853242" cy="923330"/>
          </a:xfrm>
          <a:prstGeom prst="rect">
            <a:avLst/>
          </a:prstGeom>
          <a:noFill/>
        </p:spPr>
        <p:txBody>
          <a:bodyPr wrap="none" rtlCol="0">
            <a:spAutoFit/>
          </a:bodyPr>
          <a:lstStyle/>
          <a:p>
            <a:r>
              <a:rPr lang="en-US" dirty="0" smtClean="0"/>
              <a:t>Typical variation </a:t>
            </a:r>
          </a:p>
          <a:p>
            <a:r>
              <a:rPr lang="en-US" dirty="0" smtClean="0"/>
              <a:t>in delay only at</a:t>
            </a:r>
          </a:p>
          <a:p>
            <a:r>
              <a:rPr lang="en-US" dirty="0" smtClean="0"/>
              <a:t>top of the queue</a:t>
            </a:r>
            <a:endParaRPr lang="en-US" dirty="0"/>
          </a:p>
        </p:txBody>
      </p:sp>
    </p:spTree>
    <p:extLst>
      <p:ext uri="{BB962C8B-B14F-4D97-AF65-F5344CB8AC3E}">
        <p14:creationId xmlns:p14="http://schemas.microsoft.com/office/powerpoint/2010/main" val="1203144179"/>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62180"/>
                                        </p:tgtEl>
                                        <p:attrNameLst>
                                          <p:attrName>style.visibility</p:attrName>
                                        </p:attrNameLst>
                                      </p:cBhvr>
                                      <p:to>
                                        <p:strVal val="visible"/>
                                      </p:to>
                                    </p:set>
                                    <p:animEffect transition="in" filter="dissolve">
                                      <p:cBhvr>
                                        <p:cTn id="7" dur="500"/>
                                        <p:tgtEl>
                                          <p:spTgt spid="56218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62179"/>
                                        </p:tgtEl>
                                        <p:attrNameLst>
                                          <p:attrName>style.visibility</p:attrName>
                                        </p:attrNameLst>
                                      </p:cBhvr>
                                      <p:to>
                                        <p:strVal val="visible"/>
                                      </p:to>
                                    </p:set>
                                    <p:animEffect transition="in" filter="dissolve">
                                      <p:cBhvr>
                                        <p:cTn id="10" dur="500"/>
                                        <p:tgtEl>
                                          <p:spTgt spid="562179"/>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dissolve">
                                      <p:cBhvr>
                                        <p:cTn id="15" dur="500"/>
                                        <p:tgtEl>
                                          <p:spTgt spid="2"/>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dissolve">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2179" grpId="0" animBg="1"/>
      <p:bldP spid="562180" grpId="0"/>
      <p:bldP spid="2" grpId="0" animBg="1"/>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2"/>
          <p:cNvGraphicFramePr>
            <a:graphicFrameLocks noChangeAspect="1"/>
          </p:cNvGraphicFramePr>
          <p:nvPr>
            <p:extLst>
              <p:ext uri="{D42A27DB-BD31-4B8C-83A1-F6EECF244321}">
                <p14:modId xmlns:p14="http://schemas.microsoft.com/office/powerpoint/2010/main" val="2945890148"/>
              </p:ext>
            </p:extLst>
          </p:nvPr>
        </p:nvGraphicFramePr>
        <p:xfrm>
          <a:off x="152400" y="855760"/>
          <a:ext cx="6767513" cy="4803775"/>
        </p:xfrm>
        <a:graphic>
          <a:graphicData uri="http://schemas.openxmlformats.org/presentationml/2006/ole">
            <mc:AlternateContent xmlns:mc="http://schemas.openxmlformats.org/markup-compatibility/2006">
              <mc:Choice xmlns:v="urn:schemas-microsoft-com:vml" Requires="v">
                <p:oleObj spid="_x0000_s7205" name="Worksheet" r:id="rId3" imgW="11306160" imgH="8595000" progId="Excel.Sheet.8">
                  <p:embed/>
                </p:oleObj>
              </mc:Choice>
              <mc:Fallback>
                <p:oleObj name="Worksheet" r:id="rId3" imgW="11306160" imgH="8595000"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t="7349"/>
                      <a:stretch>
                        <a:fillRect/>
                      </a:stretch>
                    </p:blipFill>
                    <p:spPr bwMode="auto">
                      <a:xfrm>
                        <a:off x="152400" y="855760"/>
                        <a:ext cx="6767513" cy="480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7" dir="2700000" algn="ctr" rotWithShape="0">
                                <a:schemeClr val="bg2">
                                  <a:alpha val="74997"/>
                                </a:schemeClr>
                              </a:outerShdw>
                            </a:effectLst>
                          </a14:hiddenEffects>
                        </a:ext>
                      </a:extLst>
                    </p:spPr>
                  </p:pic>
                </p:oleObj>
              </mc:Fallback>
            </mc:AlternateContent>
          </a:graphicData>
        </a:graphic>
      </p:graphicFrame>
      <p:sp>
        <p:nvSpPr>
          <p:cNvPr id="5" name="AutoShape 3"/>
          <p:cNvSpPr>
            <a:spLocks/>
          </p:cNvSpPr>
          <p:nvPr/>
        </p:nvSpPr>
        <p:spPr bwMode="auto">
          <a:xfrm>
            <a:off x="7023100" y="2678210"/>
            <a:ext cx="247650" cy="2362200"/>
          </a:xfrm>
          <a:prstGeom prst="rightBrace">
            <a:avLst>
              <a:gd name="adj1" fmla="val 79487"/>
              <a:gd name="adj2" fmla="val 50000"/>
            </a:avLst>
          </a:prstGeom>
          <a:noFill/>
          <a:ln w="38100">
            <a:solidFill>
              <a:srgbClr val="B2B2B2"/>
            </a:solidFill>
            <a:round/>
            <a:headEnd/>
            <a:tailEnd/>
          </a:ln>
          <a:effectLst>
            <a:outerShdw blurRad="63500" dist="12700" dir="5400000" algn="ctr" rotWithShape="0">
              <a:schemeClr val="bg2">
                <a:alpha val="74998"/>
              </a:schemeClr>
            </a:outerShdw>
          </a:effectLst>
        </p:spPr>
        <p:txBody>
          <a:bodyPr wrap="none" lIns="73025" tIns="36512" rIns="73025" bIns="36512" anchor="ctr">
            <a:prstTxWarp prst="textNoShape">
              <a:avLst/>
            </a:prstTxWarp>
          </a:bodyPr>
          <a:lstStyle/>
          <a:p>
            <a:endParaRPr lang="en-US"/>
          </a:p>
        </p:txBody>
      </p:sp>
      <p:sp>
        <p:nvSpPr>
          <p:cNvPr id="6" name="Text Box 4"/>
          <p:cNvSpPr txBox="1">
            <a:spLocks noChangeArrowheads="1"/>
          </p:cNvSpPr>
          <p:nvPr/>
        </p:nvSpPr>
        <p:spPr bwMode="auto">
          <a:xfrm>
            <a:off x="7366000" y="3203673"/>
            <a:ext cx="1778000" cy="1446212"/>
          </a:xfrm>
          <a:prstGeom prst="rect">
            <a:avLst/>
          </a:prstGeom>
          <a:noFill/>
          <a:ln w="9525">
            <a:noFill/>
            <a:miter lim="800000"/>
            <a:headEnd/>
            <a:tailEnd/>
          </a:ln>
          <a:effectLst/>
        </p:spPr>
        <p:txBody>
          <a:bodyPr lIns="73025" tIns="36512" rIns="73025" bIns="36512">
            <a:prstTxWarp prst="textNoShape">
              <a:avLst/>
            </a:prstTxWarp>
            <a:spAutoFit/>
          </a:bodyPr>
          <a:lstStyle/>
          <a:p>
            <a:r>
              <a:rPr lang="en-US">
                <a:solidFill>
                  <a:schemeClr val="accent2"/>
                </a:solidFill>
                <a:effectLst>
                  <a:outerShdw blurRad="38100" dist="38100" dir="2700000" algn="tl">
                    <a:srgbClr val="DDDDDD"/>
                  </a:outerShdw>
                </a:effectLst>
              </a:rPr>
              <a:t>Mean Latency Correlates with target queue depth, min-threshold</a:t>
            </a:r>
          </a:p>
        </p:txBody>
      </p:sp>
      <p:sp>
        <p:nvSpPr>
          <p:cNvPr id="7" name="AutoShape 5"/>
          <p:cNvSpPr>
            <a:spLocks/>
          </p:cNvSpPr>
          <p:nvPr/>
        </p:nvSpPr>
        <p:spPr bwMode="auto">
          <a:xfrm>
            <a:off x="6946900" y="1459010"/>
            <a:ext cx="304800" cy="1219200"/>
          </a:xfrm>
          <a:prstGeom prst="rightBrace">
            <a:avLst>
              <a:gd name="adj1" fmla="val 33333"/>
              <a:gd name="adj2" fmla="val 50000"/>
            </a:avLst>
          </a:prstGeom>
          <a:noFill/>
          <a:ln w="38100">
            <a:solidFill>
              <a:srgbClr val="B2B2B2"/>
            </a:solidFill>
            <a:round/>
            <a:headEnd/>
            <a:tailEnd/>
          </a:ln>
          <a:effectLst>
            <a:outerShdw blurRad="63500" dist="12700" dir="5400000" algn="ctr" rotWithShape="0">
              <a:schemeClr val="bg2">
                <a:alpha val="74998"/>
              </a:schemeClr>
            </a:outerShdw>
          </a:effectLst>
        </p:spPr>
        <p:txBody>
          <a:bodyPr wrap="none" lIns="73025" tIns="36512" rIns="73025" bIns="36512" anchor="ctr">
            <a:prstTxWarp prst="textNoShape">
              <a:avLst/>
            </a:prstTxWarp>
          </a:bodyPr>
          <a:lstStyle/>
          <a:p>
            <a:endParaRPr lang="en-US"/>
          </a:p>
        </p:txBody>
      </p:sp>
      <p:sp>
        <p:nvSpPr>
          <p:cNvPr id="8" name="Text Box 6"/>
          <p:cNvSpPr txBox="1">
            <a:spLocks noChangeArrowheads="1"/>
          </p:cNvSpPr>
          <p:nvPr/>
        </p:nvSpPr>
        <p:spPr bwMode="auto">
          <a:xfrm>
            <a:off x="7364413" y="1697135"/>
            <a:ext cx="1779587" cy="896938"/>
          </a:xfrm>
          <a:prstGeom prst="rect">
            <a:avLst/>
          </a:prstGeom>
          <a:noFill/>
          <a:ln w="9525">
            <a:noFill/>
            <a:miter lim="800000"/>
            <a:headEnd/>
            <a:tailEnd/>
          </a:ln>
          <a:effectLst/>
        </p:spPr>
        <p:txBody>
          <a:bodyPr lIns="73025" tIns="36512" rIns="73025" bIns="36512">
            <a:prstTxWarp prst="textNoShape">
              <a:avLst/>
            </a:prstTxWarp>
            <a:spAutoFit/>
          </a:bodyPr>
          <a:lstStyle/>
          <a:p>
            <a:r>
              <a:rPr lang="en-US">
                <a:solidFill>
                  <a:schemeClr val="accent2"/>
                </a:solidFill>
                <a:effectLst>
                  <a:outerShdw blurRad="38100" dist="38100" dir="2700000" algn="tl">
                    <a:srgbClr val="DDDDDD"/>
                  </a:outerShdw>
                </a:effectLst>
              </a:rPr>
              <a:t>Additional Capacity to Absorb Bursts</a:t>
            </a:r>
          </a:p>
        </p:txBody>
      </p:sp>
      <p:sp>
        <p:nvSpPr>
          <p:cNvPr id="2" name="Title 1"/>
          <p:cNvSpPr>
            <a:spLocks noGrp="1"/>
          </p:cNvSpPr>
          <p:nvPr>
            <p:ph type="title"/>
          </p:nvPr>
        </p:nvSpPr>
        <p:spPr>
          <a:xfrm>
            <a:off x="239713" y="17559"/>
            <a:ext cx="8588861" cy="1057951"/>
          </a:xfrm>
        </p:spPr>
        <p:txBody>
          <a:bodyPr/>
          <a:lstStyle/>
          <a:p>
            <a:pPr lvl="0"/>
            <a:r>
              <a:rPr lang="en-US" dirty="0" smtClean="0"/>
              <a:t>The objective: </a:t>
            </a:r>
            <a:r>
              <a:rPr lang="en-US" b="1" i="1" dirty="0" smtClean="0"/>
              <a:t>generate signals early</a:t>
            </a:r>
            <a:br>
              <a:rPr lang="en-US" b="1" i="1" dirty="0" smtClean="0"/>
            </a:br>
            <a:r>
              <a:rPr lang="en-US" b="1" i="1" dirty="0" smtClean="0"/>
              <a:t>(RED, Blue, AVQ, AFD, </a:t>
            </a:r>
            <a:r>
              <a:rPr lang="en-US" b="1" i="1" dirty="0" err="1" smtClean="0"/>
              <a:t>etc</a:t>
            </a:r>
            <a:r>
              <a:rPr lang="en-US" b="1" i="1" dirty="0" smtClean="0"/>
              <a:t>)</a:t>
            </a:r>
            <a:endParaRPr lang="en-US" dirty="0"/>
          </a:p>
        </p:txBody>
      </p:sp>
      <p:sp>
        <p:nvSpPr>
          <p:cNvPr id="9" name="Rounded Rectangle 8"/>
          <p:cNvSpPr/>
          <p:nvPr/>
        </p:nvSpPr>
        <p:spPr>
          <a:xfrm>
            <a:off x="0" y="5144310"/>
            <a:ext cx="9144000" cy="1477207"/>
          </a:xfrm>
          <a:prstGeom prst="roundRect">
            <a:avLst/>
          </a:prstGeom>
          <a:solidFill>
            <a:schemeClr val="bg2"/>
          </a:solidFill>
          <a:ln>
            <a:noFill/>
          </a:ln>
          <a:effectLst>
            <a:outerShdw blurRad="76200" dist="50800" dir="5400000" algn="ctr" rotWithShape="0">
              <a:srgbClr val="000000">
                <a:alpha val="2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chemeClr val="bg2"/>
              </a:solidFill>
            </a:endParaRPr>
          </a:p>
        </p:txBody>
      </p:sp>
      <p:sp>
        <p:nvSpPr>
          <p:cNvPr id="3" name="Text Placeholder 2"/>
          <p:cNvSpPr>
            <a:spLocks noGrp="1"/>
          </p:cNvSpPr>
          <p:nvPr>
            <p:ph type="body" sz="quarter" idx="10"/>
          </p:nvPr>
        </p:nvSpPr>
        <p:spPr>
          <a:xfrm>
            <a:off x="239713" y="5144311"/>
            <a:ext cx="8578850" cy="1477206"/>
          </a:xfrm>
        </p:spPr>
        <p:txBody>
          <a:bodyPr anchor="ctr" anchorCtr="0">
            <a:normAutofit lnSpcReduction="10000"/>
          </a:bodyPr>
          <a:lstStyle/>
          <a:p>
            <a:pPr lvl="0"/>
            <a:r>
              <a:rPr lang="en-US" dirty="0" smtClean="0"/>
              <a:t>Provide queues that can absorb bursts under normal loads, but which manage queues to a shallow average depth</a:t>
            </a:r>
          </a:p>
          <a:p>
            <a:pPr lvl="0"/>
            <a:r>
              <a:rPr lang="en-US" dirty="0" smtClean="0"/>
              <a:t>Net effect: maximize throughput, minimize delay/loss, minimize SLA issues</a:t>
            </a:r>
            <a:endParaRPr lang="en-US" dirty="0"/>
          </a:p>
        </p:txBody>
      </p:sp>
      <p:cxnSp>
        <p:nvCxnSpPr>
          <p:cNvPr id="11" name="Straight Connector 10"/>
          <p:cNvCxnSpPr/>
          <p:nvPr/>
        </p:nvCxnSpPr>
        <p:spPr>
          <a:xfrm>
            <a:off x="713619" y="1697135"/>
            <a:ext cx="6096000"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713619" y="2580941"/>
            <a:ext cx="6096000"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713619" y="3464747"/>
            <a:ext cx="6096000"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1582353" y="1710267"/>
            <a:ext cx="0" cy="1767612"/>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rot="16200000">
            <a:off x="36358" y="2270907"/>
            <a:ext cx="2005677" cy="646331"/>
          </a:xfrm>
          <a:prstGeom prst="rect">
            <a:avLst/>
          </a:prstGeom>
          <a:noFill/>
        </p:spPr>
        <p:txBody>
          <a:bodyPr wrap="none" rtlCol="0">
            <a:spAutoFit/>
          </a:bodyPr>
          <a:lstStyle/>
          <a:p>
            <a:pPr algn="ctr"/>
            <a:r>
              <a:rPr lang="en-US" dirty="0" smtClean="0"/>
              <a:t>Dynamic range of</a:t>
            </a:r>
          </a:p>
          <a:p>
            <a:pPr algn="ctr"/>
            <a:r>
              <a:rPr lang="en-US" dirty="0" smtClean="0"/>
              <a:t>configuration</a:t>
            </a:r>
            <a:endParaRPr lang="en-US" dirty="0"/>
          </a:p>
        </p:txBody>
      </p:sp>
    </p:spTree>
    <p:extLst>
      <p:ext uri="{BB962C8B-B14F-4D97-AF65-F5344CB8AC3E}">
        <p14:creationId xmlns:p14="http://schemas.microsoft.com/office/powerpoint/2010/main" val="304479673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par>
                                <p:cTn id="8" presetID="22" presetClass="entr" presetSubtype="8"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left)">
                                      <p:cBhvr>
                                        <p:cTn id="10" dur="500"/>
                                        <p:tgtEl>
                                          <p:spTgt spid="12"/>
                                        </p:tgtEl>
                                      </p:cBhvr>
                                    </p:animEffect>
                                  </p:childTnLst>
                                </p:cTn>
                              </p:par>
                              <p:par>
                                <p:cTn id="11" presetID="22" presetClass="entr" presetSubtype="8"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par>
                          <p:cTn id="14" fill="hold">
                            <p:stCondLst>
                              <p:cond delay="500"/>
                            </p:stCondLst>
                            <p:childTnLst>
                              <p:par>
                                <p:cTn id="15" presetID="9"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dissolve">
                                      <p:cBhvr>
                                        <p:cTn id="17" dur="500"/>
                                        <p:tgtEl>
                                          <p:spTgt spid="25"/>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p:stCondLst>
                              <p:cond delay="1500"/>
                            </p:stCondLst>
                            <p:childTnLst>
                              <p:par>
                                <p:cTn id="25" presetID="9"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dissolve">
                                      <p:cBhvr>
                                        <p:cTn id="27" dur="500"/>
                                        <p:tgtEl>
                                          <p:spTgt spid="5"/>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dissolve">
                                      <p:cBhvr>
                                        <p:cTn id="30" dur="500"/>
                                        <p:tgtEl>
                                          <p:spTgt spid="6"/>
                                        </p:tgtEl>
                                      </p:cBhvr>
                                    </p:animEffect>
                                  </p:childTnLst>
                                </p:cTn>
                              </p:par>
                            </p:childTnLst>
                          </p:cTn>
                        </p:par>
                        <p:par>
                          <p:cTn id="31" fill="hold">
                            <p:stCondLst>
                              <p:cond delay="2000"/>
                            </p:stCondLst>
                            <p:childTnLst>
                              <p:par>
                                <p:cTn id="32" presetID="9" presetClass="entr" presetSubtype="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dissolve">
                                      <p:cBhvr>
                                        <p:cTn id="34" dur="500"/>
                                        <p:tgtEl>
                                          <p:spTgt spid="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dissolve">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Three parts to the solution</a:t>
            </a:r>
            <a:endParaRPr lang="en-US" dirty="0"/>
          </a:p>
        </p:txBody>
      </p:sp>
      <p:sp>
        <p:nvSpPr>
          <p:cNvPr id="4" name="Text Placeholder 3"/>
          <p:cNvSpPr>
            <a:spLocks noGrp="1"/>
          </p:cNvSpPr>
          <p:nvPr>
            <p:ph type="body" sz="quarter" idx="10"/>
          </p:nvPr>
        </p:nvSpPr>
        <p:spPr/>
        <p:txBody>
          <a:bodyPr>
            <a:normAutofit lnSpcReduction="10000"/>
          </a:bodyPr>
          <a:lstStyle/>
          <a:p>
            <a:r>
              <a:rPr lang="en-US" dirty="0" smtClean="0"/>
              <a:t>Bandwidth, provisioning, and session control</a:t>
            </a:r>
          </a:p>
          <a:p>
            <a:pPr lvl="1"/>
            <a:r>
              <a:rPr lang="en-US" b="1" dirty="0" smtClean="0"/>
              <a:t>If you don’t have enough bandwidth for your applications, no amount of QoS technology is going to help. </a:t>
            </a:r>
            <a:r>
              <a:rPr lang="en-US" dirty="0" smtClean="0"/>
              <a:t>QoS technology manages the differing requirements of applications; it’s not magic.</a:t>
            </a:r>
          </a:p>
          <a:p>
            <a:pPr lvl="1"/>
            <a:r>
              <a:rPr lang="en-US" dirty="0" smtClean="0"/>
              <a:t>For inelastic applications – UDP and RTP-based sensors, voice, and video, this means some combination of provisioning, session counting, and signaling such as RSVP</a:t>
            </a:r>
          </a:p>
          <a:p>
            <a:r>
              <a:rPr lang="en-US" dirty="0" smtClean="0"/>
              <a:t>Cooperation between network and host mechanisms for elastic traffic</a:t>
            </a:r>
          </a:p>
          <a:p>
            <a:pPr lvl="1"/>
            <a:r>
              <a:rPr lang="en-US" dirty="0" smtClean="0"/>
              <a:t>Parekh and Gallagher</a:t>
            </a:r>
          </a:p>
          <a:p>
            <a:pPr lvl="1"/>
            <a:r>
              <a:rPr lang="en-US" dirty="0" smtClean="0"/>
              <a:t>TCP Congestion Control responds to signals from the network or measurements of the network</a:t>
            </a:r>
          </a:p>
          <a:p>
            <a:r>
              <a:rPr lang="en-US" dirty="0" smtClean="0"/>
              <a:t>Choices in network signaling</a:t>
            </a:r>
          </a:p>
          <a:p>
            <a:pPr lvl="1"/>
            <a:r>
              <a:rPr lang="en-US" dirty="0" smtClean="0"/>
              <a:t>Loss – TCP responds to loss</a:t>
            </a:r>
          </a:p>
          <a:p>
            <a:pPr lvl="1"/>
            <a:r>
              <a:rPr lang="en-US" dirty="0" smtClean="0"/>
              <a:t>Explicit Congestion Notification – lossless signaling from the network</a:t>
            </a:r>
          </a:p>
          <a:p>
            <a:endParaRPr lang="en-US" dirty="0"/>
          </a:p>
        </p:txBody>
      </p:sp>
    </p:spTree>
    <p:extLst>
      <p:ext uri="{BB962C8B-B14F-4D97-AF65-F5344CB8AC3E}">
        <p14:creationId xmlns:p14="http://schemas.microsoft.com/office/powerpoint/2010/main" val="119130746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dissolve">
                                      <p:cBhvr>
                                        <p:cTn id="7" dur="500"/>
                                        <p:tgtEl>
                                          <p:spTgt spid="4">
                                            <p:txEl>
                                              <p:pRg st="1" end="1"/>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dissolve">
                                      <p:cBhvr>
                                        <p:cTn id="10" dur="500"/>
                                        <p:tgtEl>
                                          <p:spTgt spid="4">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Effect transition="in" filter="dissolve">
                                      <p:cBhvr>
                                        <p:cTn id="15" dur="500"/>
                                        <p:tgtEl>
                                          <p:spTgt spid="4">
                                            <p:txEl>
                                              <p:pRg st="4" end="4"/>
                                            </p:txEl>
                                          </p:spTgt>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4">
                                            <p:txEl>
                                              <p:pRg st="5" end="5"/>
                                            </p:txEl>
                                          </p:spTgt>
                                        </p:tgtEl>
                                        <p:attrNameLst>
                                          <p:attrName>style.visibility</p:attrName>
                                        </p:attrNameLst>
                                      </p:cBhvr>
                                      <p:to>
                                        <p:strVal val="visible"/>
                                      </p:to>
                                    </p:set>
                                    <p:animEffect transition="in" filter="dissolve">
                                      <p:cBhvr>
                                        <p:cTn id="18" dur="500"/>
                                        <p:tgtEl>
                                          <p:spTgt spid="4">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animEffect transition="in" filter="dissolve">
                                      <p:cBhvr>
                                        <p:cTn id="23" dur="500"/>
                                        <p:tgtEl>
                                          <p:spTgt spid="4">
                                            <p:txEl>
                                              <p:pRg st="7" end="7"/>
                                            </p:txEl>
                                          </p:spTgt>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4">
                                            <p:txEl>
                                              <p:pRg st="8" end="8"/>
                                            </p:txEl>
                                          </p:spTgt>
                                        </p:tgtEl>
                                        <p:attrNameLst>
                                          <p:attrName>style.visibility</p:attrName>
                                        </p:attrNameLst>
                                      </p:cBhvr>
                                      <p:to>
                                        <p:strVal val="visible"/>
                                      </p:to>
                                    </p:set>
                                    <p:animEffect transition="in" filter="dissolve">
                                      <p:cBhvr>
                                        <p:cTn id="26"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1554" name="Rectangle 2"/>
          <p:cNvSpPr>
            <a:spLocks noGrp="1" noChangeArrowheads="1"/>
          </p:cNvSpPr>
          <p:nvPr>
            <p:ph type="title"/>
          </p:nvPr>
        </p:nvSpPr>
        <p:spPr/>
        <p:txBody>
          <a:bodyPr/>
          <a:lstStyle/>
          <a:p>
            <a:r>
              <a:rPr lang="en-US" dirty="0" smtClean="0"/>
              <a:t>Avoiding loss:</a:t>
            </a:r>
            <a:br>
              <a:rPr lang="en-US" dirty="0" smtClean="0"/>
            </a:br>
            <a:r>
              <a:rPr lang="en-US" dirty="0" smtClean="0"/>
              <a:t>RFC 3168 </a:t>
            </a:r>
            <a:r>
              <a:rPr lang="en-US" dirty="0"/>
              <a:t>Explicit Congestion Notification</a:t>
            </a:r>
          </a:p>
        </p:txBody>
      </p:sp>
      <p:sp>
        <p:nvSpPr>
          <p:cNvPr id="791555" name="Rectangle 3"/>
          <p:cNvSpPr>
            <a:spLocks noGrp="1" noChangeArrowheads="1"/>
          </p:cNvSpPr>
          <p:nvPr>
            <p:ph type="body" sz="half" idx="1"/>
          </p:nvPr>
        </p:nvSpPr>
        <p:spPr>
          <a:xfrm>
            <a:off x="455613" y="1317625"/>
            <a:ext cx="6021387" cy="2463800"/>
          </a:xfrm>
        </p:spPr>
        <p:txBody>
          <a:bodyPr>
            <a:normAutofit fontScale="92500" lnSpcReduction="20000"/>
          </a:bodyPr>
          <a:lstStyle/>
          <a:p>
            <a:r>
              <a:rPr lang="en-US" sz="2600" dirty="0"/>
              <a:t>Manage congestion </a:t>
            </a:r>
            <a:r>
              <a:rPr lang="en-US" sz="2600" i="1" dirty="0"/>
              <a:t>without </a:t>
            </a:r>
            <a:r>
              <a:rPr lang="en-US" sz="2600" i="1" dirty="0" smtClean="0"/>
              <a:t>loss</a:t>
            </a:r>
          </a:p>
          <a:p>
            <a:r>
              <a:rPr lang="en-US" sz="2600" dirty="0" smtClean="0"/>
              <a:t>When AQM would otherwise drop traffic to signal queue deeper than some threshold, mark it “Congestion Experienced”</a:t>
            </a:r>
          </a:p>
          <a:p>
            <a:r>
              <a:rPr lang="en-US" sz="2600" dirty="0" smtClean="0"/>
              <a:t>TCP Receiver reports back to sender, who reduces window accordingly</a:t>
            </a:r>
            <a:endParaRPr lang="en-US" sz="2600" dirty="0"/>
          </a:p>
        </p:txBody>
      </p:sp>
      <p:sp>
        <p:nvSpPr>
          <p:cNvPr id="791556" name="Rectangle 4"/>
          <p:cNvSpPr>
            <a:spLocks noChangeArrowheads="1"/>
          </p:cNvSpPr>
          <p:nvPr/>
        </p:nvSpPr>
        <p:spPr bwMode="auto">
          <a:xfrm>
            <a:off x="685800" y="4038600"/>
            <a:ext cx="1371600" cy="1676400"/>
          </a:xfrm>
          <a:prstGeom prst="rect">
            <a:avLst/>
          </a:prstGeom>
          <a:noFill/>
          <a:ln w="9525">
            <a:solidFill>
              <a:schemeClr val="tx1"/>
            </a:solidFill>
            <a:miter lim="800000"/>
            <a:headEnd/>
            <a:tailEnd/>
          </a:ln>
          <a:effectLst/>
        </p:spPr>
        <p:txBody>
          <a:bodyPr wrap="none" lIns="73025" tIns="36512" rIns="73025" bIns="36512" anchor="ctr">
            <a:prstTxWarp prst="textNoShape">
              <a:avLst/>
            </a:prstTxWarp>
          </a:bodyPr>
          <a:lstStyle/>
          <a:p>
            <a:endParaRPr lang="en-US"/>
          </a:p>
        </p:txBody>
      </p:sp>
      <p:sp>
        <p:nvSpPr>
          <p:cNvPr id="791557" name="Rectangle 5"/>
          <p:cNvSpPr>
            <a:spLocks noChangeArrowheads="1"/>
          </p:cNvSpPr>
          <p:nvPr/>
        </p:nvSpPr>
        <p:spPr bwMode="auto">
          <a:xfrm>
            <a:off x="685800" y="4572000"/>
            <a:ext cx="1371600" cy="1143000"/>
          </a:xfrm>
          <a:prstGeom prst="rect">
            <a:avLst/>
          </a:prstGeom>
          <a:noFill/>
          <a:ln w="9525">
            <a:solidFill>
              <a:schemeClr val="tx1"/>
            </a:solidFill>
            <a:miter lim="800000"/>
            <a:headEnd/>
            <a:tailEnd/>
          </a:ln>
          <a:effectLst/>
        </p:spPr>
        <p:txBody>
          <a:bodyPr wrap="none" lIns="73025" tIns="36512" rIns="73025" bIns="36512" anchor="ctr">
            <a:prstTxWarp prst="textNoShape">
              <a:avLst/>
            </a:prstTxWarp>
          </a:bodyPr>
          <a:lstStyle/>
          <a:p>
            <a:endParaRPr lang="en-US"/>
          </a:p>
        </p:txBody>
      </p:sp>
      <p:sp>
        <p:nvSpPr>
          <p:cNvPr id="791558" name="Rectangle 6"/>
          <p:cNvSpPr>
            <a:spLocks noChangeArrowheads="1"/>
          </p:cNvSpPr>
          <p:nvPr/>
        </p:nvSpPr>
        <p:spPr bwMode="auto">
          <a:xfrm>
            <a:off x="685800" y="5105400"/>
            <a:ext cx="1371600" cy="609600"/>
          </a:xfrm>
          <a:prstGeom prst="rect">
            <a:avLst/>
          </a:prstGeom>
          <a:noFill/>
          <a:ln w="9525">
            <a:solidFill>
              <a:schemeClr val="tx1"/>
            </a:solidFill>
            <a:miter lim="800000"/>
            <a:headEnd/>
            <a:tailEnd/>
          </a:ln>
          <a:effectLst/>
        </p:spPr>
        <p:txBody>
          <a:bodyPr wrap="none" lIns="73025" tIns="36512" rIns="73025" bIns="36512" anchor="ctr">
            <a:prstTxWarp prst="textNoShape">
              <a:avLst/>
            </a:prstTxWarp>
          </a:bodyPr>
          <a:lstStyle/>
          <a:p>
            <a:endParaRPr lang="en-US"/>
          </a:p>
        </p:txBody>
      </p:sp>
      <p:sp>
        <p:nvSpPr>
          <p:cNvPr id="791559" name="Rectangle 7"/>
          <p:cNvSpPr>
            <a:spLocks noChangeArrowheads="1"/>
          </p:cNvSpPr>
          <p:nvPr/>
        </p:nvSpPr>
        <p:spPr bwMode="auto">
          <a:xfrm>
            <a:off x="2743200" y="4572000"/>
            <a:ext cx="1371600" cy="1143000"/>
          </a:xfrm>
          <a:prstGeom prst="rect">
            <a:avLst/>
          </a:prstGeom>
          <a:noFill/>
          <a:ln w="9525">
            <a:solidFill>
              <a:schemeClr val="tx1"/>
            </a:solidFill>
            <a:miter lim="800000"/>
            <a:headEnd/>
            <a:tailEnd/>
          </a:ln>
          <a:effectLst/>
        </p:spPr>
        <p:txBody>
          <a:bodyPr wrap="none" lIns="73025" tIns="36512" rIns="73025" bIns="36512" anchor="ctr">
            <a:prstTxWarp prst="textNoShape">
              <a:avLst/>
            </a:prstTxWarp>
          </a:bodyPr>
          <a:lstStyle/>
          <a:p>
            <a:endParaRPr lang="en-US"/>
          </a:p>
        </p:txBody>
      </p:sp>
      <p:sp>
        <p:nvSpPr>
          <p:cNvPr id="791560" name="Rectangle 8"/>
          <p:cNvSpPr>
            <a:spLocks noChangeArrowheads="1"/>
          </p:cNvSpPr>
          <p:nvPr/>
        </p:nvSpPr>
        <p:spPr bwMode="auto">
          <a:xfrm>
            <a:off x="2743200" y="5105400"/>
            <a:ext cx="1371600" cy="609600"/>
          </a:xfrm>
          <a:prstGeom prst="rect">
            <a:avLst/>
          </a:prstGeom>
          <a:noFill/>
          <a:ln w="9525">
            <a:solidFill>
              <a:schemeClr val="tx1"/>
            </a:solidFill>
            <a:miter lim="800000"/>
            <a:headEnd/>
            <a:tailEnd/>
          </a:ln>
          <a:effectLst/>
        </p:spPr>
        <p:txBody>
          <a:bodyPr wrap="none" lIns="73025" tIns="36512" rIns="73025" bIns="36512" anchor="ctr">
            <a:prstTxWarp prst="textNoShape">
              <a:avLst/>
            </a:prstTxWarp>
          </a:bodyPr>
          <a:lstStyle/>
          <a:p>
            <a:endParaRPr lang="en-US"/>
          </a:p>
        </p:txBody>
      </p:sp>
      <p:sp>
        <p:nvSpPr>
          <p:cNvPr id="791561" name="Rectangle 9"/>
          <p:cNvSpPr>
            <a:spLocks noChangeArrowheads="1"/>
          </p:cNvSpPr>
          <p:nvPr/>
        </p:nvSpPr>
        <p:spPr bwMode="auto">
          <a:xfrm>
            <a:off x="4800600" y="4038600"/>
            <a:ext cx="1371600" cy="1676400"/>
          </a:xfrm>
          <a:prstGeom prst="rect">
            <a:avLst/>
          </a:prstGeom>
          <a:noFill/>
          <a:ln w="9525">
            <a:solidFill>
              <a:schemeClr val="tx1"/>
            </a:solidFill>
            <a:miter lim="800000"/>
            <a:headEnd/>
            <a:tailEnd/>
          </a:ln>
          <a:effectLst/>
        </p:spPr>
        <p:txBody>
          <a:bodyPr wrap="none" lIns="73025" tIns="36512" rIns="73025" bIns="36512" anchor="ctr">
            <a:prstTxWarp prst="textNoShape">
              <a:avLst/>
            </a:prstTxWarp>
          </a:bodyPr>
          <a:lstStyle/>
          <a:p>
            <a:endParaRPr lang="en-US"/>
          </a:p>
        </p:txBody>
      </p:sp>
      <p:sp>
        <p:nvSpPr>
          <p:cNvPr id="791562" name="Rectangle 10"/>
          <p:cNvSpPr>
            <a:spLocks noChangeArrowheads="1"/>
          </p:cNvSpPr>
          <p:nvPr/>
        </p:nvSpPr>
        <p:spPr bwMode="auto">
          <a:xfrm>
            <a:off x="4800600" y="4572000"/>
            <a:ext cx="1371600" cy="1143000"/>
          </a:xfrm>
          <a:prstGeom prst="rect">
            <a:avLst/>
          </a:prstGeom>
          <a:noFill/>
          <a:ln w="9525">
            <a:solidFill>
              <a:schemeClr val="tx1"/>
            </a:solidFill>
            <a:miter lim="800000"/>
            <a:headEnd/>
            <a:tailEnd/>
          </a:ln>
          <a:effectLst/>
        </p:spPr>
        <p:txBody>
          <a:bodyPr wrap="none" lIns="73025" tIns="36512" rIns="73025" bIns="36512" anchor="ctr">
            <a:prstTxWarp prst="textNoShape">
              <a:avLst/>
            </a:prstTxWarp>
          </a:bodyPr>
          <a:lstStyle/>
          <a:p>
            <a:endParaRPr lang="en-US"/>
          </a:p>
        </p:txBody>
      </p:sp>
      <p:sp>
        <p:nvSpPr>
          <p:cNvPr id="791563" name="Rectangle 11"/>
          <p:cNvSpPr>
            <a:spLocks noChangeArrowheads="1"/>
          </p:cNvSpPr>
          <p:nvPr/>
        </p:nvSpPr>
        <p:spPr bwMode="auto">
          <a:xfrm>
            <a:off x="4800600" y="5105400"/>
            <a:ext cx="1371600" cy="609600"/>
          </a:xfrm>
          <a:prstGeom prst="rect">
            <a:avLst/>
          </a:prstGeom>
          <a:noFill/>
          <a:ln w="9525">
            <a:solidFill>
              <a:schemeClr val="tx1"/>
            </a:solidFill>
            <a:miter lim="800000"/>
            <a:headEnd/>
            <a:tailEnd/>
          </a:ln>
          <a:effectLst/>
        </p:spPr>
        <p:txBody>
          <a:bodyPr wrap="none" lIns="73025" tIns="36512" rIns="73025" bIns="36512" anchor="ctr">
            <a:prstTxWarp prst="textNoShape">
              <a:avLst/>
            </a:prstTxWarp>
          </a:bodyPr>
          <a:lstStyle/>
          <a:p>
            <a:endParaRPr lang="en-US"/>
          </a:p>
        </p:txBody>
      </p:sp>
      <p:sp>
        <p:nvSpPr>
          <p:cNvPr id="791564" name="Text Box 12"/>
          <p:cNvSpPr txBox="1">
            <a:spLocks noChangeArrowheads="1"/>
          </p:cNvSpPr>
          <p:nvPr/>
        </p:nvSpPr>
        <p:spPr bwMode="auto">
          <a:xfrm>
            <a:off x="688975" y="4084638"/>
            <a:ext cx="603250" cy="347662"/>
          </a:xfrm>
          <a:prstGeom prst="rect">
            <a:avLst/>
          </a:prstGeom>
          <a:noFill/>
          <a:ln w="9525">
            <a:noFill/>
            <a:miter lim="800000"/>
            <a:headEnd/>
            <a:tailEnd/>
          </a:ln>
          <a:effectLst/>
        </p:spPr>
        <p:txBody>
          <a:bodyPr wrap="none" lIns="73025" tIns="36512" rIns="73025" bIns="36512">
            <a:prstTxWarp prst="textNoShape">
              <a:avLst/>
            </a:prstTxWarp>
            <a:spAutoFit/>
          </a:bodyPr>
          <a:lstStyle/>
          <a:p>
            <a:r>
              <a:rPr lang="en-US"/>
              <a:t>TCP</a:t>
            </a:r>
          </a:p>
        </p:txBody>
      </p:sp>
      <p:sp>
        <p:nvSpPr>
          <p:cNvPr id="791565" name="Text Box 13"/>
          <p:cNvSpPr txBox="1">
            <a:spLocks noChangeArrowheads="1"/>
          </p:cNvSpPr>
          <p:nvPr/>
        </p:nvSpPr>
        <p:spPr bwMode="auto">
          <a:xfrm>
            <a:off x="762000" y="4648200"/>
            <a:ext cx="361950" cy="347663"/>
          </a:xfrm>
          <a:prstGeom prst="rect">
            <a:avLst/>
          </a:prstGeom>
          <a:noFill/>
          <a:ln w="9525">
            <a:noFill/>
            <a:miter lim="800000"/>
            <a:headEnd/>
            <a:tailEnd/>
          </a:ln>
          <a:effectLst/>
        </p:spPr>
        <p:txBody>
          <a:bodyPr wrap="none" lIns="73025" tIns="36512" rIns="73025" bIns="36512">
            <a:prstTxWarp prst="textNoShape">
              <a:avLst/>
            </a:prstTxWarp>
            <a:spAutoFit/>
          </a:bodyPr>
          <a:lstStyle/>
          <a:p>
            <a:r>
              <a:rPr lang="en-US"/>
              <a:t>IP</a:t>
            </a:r>
          </a:p>
        </p:txBody>
      </p:sp>
      <p:sp>
        <p:nvSpPr>
          <p:cNvPr id="791566" name="Text Box 14"/>
          <p:cNvSpPr txBox="1">
            <a:spLocks noChangeArrowheads="1"/>
          </p:cNvSpPr>
          <p:nvPr/>
        </p:nvSpPr>
        <p:spPr bwMode="auto">
          <a:xfrm>
            <a:off x="2819400" y="4648200"/>
            <a:ext cx="361950" cy="347663"/>
          </a:xfrm>
          <a:prstGeom prst="rect">
            <a:avLst/>
          </a:prstGeom>
          <a:noFill/>
          <a:ln w="9525">
            <a:noFill/>
            <a:miter lim="800000"/>
            <a:headEnd/>
            <a:tailEnd/>
          </a:ln>
          <a:effectLst/>
        </p:spPr>
        <p:txBody>
          <a:bodyPr wrap="none" lIns="73025" tIns="36512" rIns="73025" bIns="36512">
            <a:prstTxWarp prst="textNoShape">
              <a:avLst/>
            </a:prstTxWarp>
            <a:spAutoFit/>
          </a:bodyPr>
          <a:lstStyle/>
          <a:p>
            <a:r>
              <a:rPr lang="en-US"/>
              <a:t>IP</a:t>
            </a:r>
          </a:p>
        </p:txBody>
      </p:sp>
      <p:sp>
        <p:nvSpPr>
          <p:cNvPr id="791567" name="Text Box 15"/>
          <p:cNvSpPr txBox="1">
            <a:spLocks noChangeArrowheads="1"/>
          </p:cNvSpPr>
          <p:nvPr/>
        </p:nvSpPr>
        <p:spPr bwMode="auto">
          <a:xfrm>
            <a:off x="4803775" y="4084638"/>
            <a:ext cx="603250" cy="347662"/>
          </a:xfrm>
          <a:prstGeom prst="rect">
            <a:avLst/>
          </a:prstGeom>
          <a:noFill/>
          <a:ln w="9525">
            <a:noFill/>
            <a:miter lim="800000"/>
            <a:headEnd/>
            <a:tailEnd/>
          </a:ln>
          <a:effectLst/>
        </p:spPr>
        <p:txBody>
          <a:bodyPr wrap="none" lIns="73025" tIns="36512" rIns="73025" bIns="36512">
            <a:prstTxWarp prst="textNoShape">
              <a:avLst/>
            </a:prstTxWarp>
            <a:spAutoFit/>
          </a:bodyPr>
          <a:lstStyle/>
          <a:p>
            <a:r>
              <a:rPr lang="en-US"/>
              <a:t>TCP</a:t>
            </a:r>
          </a:p>
        </p:txBody>
      </p:sp>
      <p:sp>
        <p:nvSpPr>
          <p:cNvPr id="791568" name="Text Box 16"/>
          <p:cNvSpPr txBox="1">
            <a:spLocks noChangeArrowheads="1"/>
          </p:cNvSpPr>
          <p:nvPr/>
        </p:nvSpPr>
        <p:spPr bwMode="auto">
          <a:xfrm>
            <a:off x="4876800" y="4648200"/>
            <a:ext cx="361950" cy="347663"/>
          </a:xfrm>
          <a:prstGeom prst="rect">
            <a:avLst/>
          </a:prstGeom>
          <a:noFill/>
          <a:ln w="9525">
            <a:noFill/>
            <a:miter lim="800000"/>
            <a:headEnd/>
            <a:tailEnd/>
          </a:ln>
          <a:effectLst/>
        </p:spPr>
        <p:txBody>
          <a:bodyPr wrap="none" lIns="73025" tIns="36512" rIns="73025" bIns="36512">
            <a:prstTxWarp prst="textNoShape">
              <a:avLst/>
            </a:prstTxWarp>
            <a:spAutoFit/>
          </a:bodyPr>
          <a:lstStyle/>
          <a:p>
            <a:r>
              <a:rPr lang="en-US"/>
              <a:t>IP</a:t>
            </a:r>
          </a:p>
        </p:txBody>
      </p:sp>
      <p:sp>
        <p:nvSpPr>
          <p:cNvPr id="791569" name="Line 17"/>
          <p:cNvSpPr>
            <a:spLocks noChangeShapeType="1"/>
          </p:cNvSpPr>
          <p:nvPr/>
        </p:nvSpPr>
        <p:spPr bwMode="auto">
          <a:xfrm>
            <a:off x="2057400" y="4114800"/>
            <a:ext cx="2743200" cy="0"/>
          </a:xfrm>
          <a:prstGeom prst="line">
            <a:avLst/>
          </a:prstGeom>
          <a:noFill/>
          <a:ln w="38100">
            <a:solidFill>
              <a:schemeClr val="tx1"/>
            </a:solidFill>
            <a:round/>
            <a:headEnd type="triangle" w="med" len="med"/>
            <a:tailEnd type="triangle" w="med" len="med"/>
          </a:ln>
          <a:effectLst/>
        </p:spPr>
        <p:txBody>
          <a:bodyPr lIns="73025" tIns="36512" rIns="73025" bIns="36512">
            <a:prstTxWarp prst="textNoShape">
              <a:avLst/>
            </a:prstTxWarp>
          </a:bodyPr>
          <a:lstStyle/>
          <a:p>
            <a:endParaRPr lang="en-US"/>
          </a:p>
        </p:txBody>
      </p:sp>
      <p:sp>
        <p:nvSpPr>
          <p:cNvPr id="791570" name="Text Box 18"/>
          <p:cNvSpPr txBox="1">
            <a:spLocks noChangeArrowheads="1"/>
          </p:cNvSpPr>
          <p:nvPr/>
        </p:nvSpPr>
        <p:spPr bwMode="auto">
          <a:xfrm>
            <a:off x="2819400" y="3733800"/>
            <a:ext cx="1377950" cy="347663"/>
          </a:xfrm>
          <a:prstGeom prst="rect">
            <a:avLst/>
          </a:prstGeom>
          <a:noFill/>
          <a:ln w="9525">
            <a:noFill/>
            <a:miter lim="800000"/>
            <a:headEnd/>
            <a:tailEnd/>
          </a:ln>
          <a:effectLst/>
        </p:spPr>
        <p:txBody>
          <a:bodyPr wrap="none" lIns="73025" tIns="36512" rIns="73025" bIns="36512">
            <a:prstTxWarp prst="textNoShape">
              <a:avLst/>
            </a:prstTxWarp>
            <a:spAutoFit/>
          </a:bodyPr>
          <a:lstStyle/>
          <a:p>
            <a:r>
              <a:rPr lang="en-US"/>
              <a:t>negotiation</a:t>
            </a:r>
          </a:p>
        </p:txBody>
      </p:sp>
      <p:sp>
        <p:nvSpPr>
          <p:cNvPr id="791571" name="Line 19"/>
          <p:cNvSpPr>
            <a:spLocks noChangeShapeType="1"/>
          </p:cNvSpPr>
          <p:nvPr/>
        </p:nvSpPr>
        <p:spPr bwMode="auto">
          <a:xfrm>
            <a:off x="1219200" y="4495800"/>
            <a:ext cx="685800" cy="228600"/>
          </a:xfrm>
          <a:prstGeom prst="line">
            <a:avLst/>
          </a:prstGeom>
          <a:noFill/>
          <a:ln w="19050">
            <a:solidFill>
              <a:schemeClr val="tx1"/>
            </a:solidFill>
            <a:prstDash val="dash"/>
            <a:round/>
            <a:headEnd/>
            <a:tailEnd type="triangle" w="med" len="med"/>
          </a:ln>
          <a:effectLst/>
        </p:spPr>
        <p:txBody>
          <a:bodyPr lIns="73025" tIns="36512" rIns="73025" bIns="36512">
            <a:prstTxWarp prst="textNoShape">
              <a:avLst/>
            </a:prstTxWarp>
          </a:bodyPr>
          <a:lstStyle/>
          <a:p>
            <a:endParaRPr lang="en-US"/>
          </a:p>
        </p:txBody>
      </p:sp>
      <p:sp>
        <p:nvSpPr>
          <p:cNvPr id="791572" name="Line 20"/>
          <p:cNvSpPr>
            <a:spLocks noChangeShapeType="1"/>
          </p:cNvSpPr>
          <p:nvPr/>
        </p:nvSpPr>
        <p:spPr bwMode="auto">
          <a:xfrm>
            <a:off x="1905000" y="4724400"/>
            <a:ext cx="838200" cy="0"/>
          </a:xfrm>
          <a:prstGeom prst="line">
            <a:avLst/>
          </a:prstGeom>
          <a:noFill/>
          <a:ln w="19050">
            <a:solidFill>
              <a:schemeClr val="tx1"/>
            </a:solidFill>
            <a:prstDash val="dash"/>
            <a:round/>
            <a:headEnd/>
            <a:tailEnd type="triangle" w="med" len="med"/>
          </a:ln>
          <a:effectLst/>
        </p:spPr>
        <p:txBody>
          <a:bodyPr lIns="73025" tIns="36512" rIns="73025" bIns="36512">
            <a:prstTxWarp prst="textNoShape">
              <a:avLst/>
            </a:prstTxWarp>
          </a:bodyPr>
          <a:lstStyle/>
          <a:p>
            <a:endParaRPr lang="en-US"/>
          </a:p>
        </p:txBody>
      </p:sp>
      <p:sp>
        <p:nvSpPr>
          <p:cNvPr id="791573" name="Line 21"/>
          <p:cNvSpPr>
            <a:spLocks noChangeShapeType="1"/>
          </p:cNvSpPr>
          <p:nvPr/>
        </p:nvSpPr>
        <p:spPr bwMode="auto">
          <a:xfrm>
            <a:off x="4114800" y="4724400"/>
            <a:ext cx="685800" cy="0"/>
          </a:xfrm>
          <a:prstGeom prst="line">
            <a:avLst/>
          </a:prstGeom>
          <a:noFill/>
          <a:ln w="19050">
            <a:solidFill>
              <a:schemeClr val="tx1"/>
            </a:solidFill>
            <a:prstDash val="dash"/>
            <a:round/>
            <a:headEnd/>
            <a:tailEnd type="triangle" w="med" len="med"/>
          </a:ln>
          <a:effectLst/>
        </p:spPr>
        <p:txBody>
          <a:bodyPr lIns="73025" tIns="36512" rIns="73025" bIns="36512">
            <a:prstTxWarp prst="textNoShape">
              <a:avLst/>
            </a:prstTxWarp>
          </a:bodyPr>
          <a:lstStyle/>
          <a:p>
            <a:endParaRPr lang="en-US"/>
          </a:p>
        </p:txBody>
      </p:sp>
      <p:sp>
        <p:nvSpPr>
          <p:cNvPr id="791574" name="Line 22"/>
          <p:cNvSpPr>
            <a:spLocks noChangeShapeType="1"/>
          </p:cNvSpPr>
          <p:nvPr/>
        </p:nvSpPr>
        <p:spPr bwMode="auto">
          <a:xfrm flipV="1">
            <a:off x="4876800" y="4495800"/>
            <a:ext cx="685800" cy="228600"/>
          </a:xfrm>
          <a:prstGeom prst="line">
            <a:avLst/>
          </a:prstGeom>
          <a:noFill/>
          <a:ln w="19050">
            <a:solidFill>
              <a:schemeClr val="tx1"/>
            </a:solidFill>
            <a:prstDash val="dash"/>
            <a:round/>
            <a:headEnd/>
            <a:tailEnd type="triangle" w="med" len="med"/>
          </a:ln>
          <a:effectLst/>
        </p:spPr>
        <p:txBody>
          <a:bodyPr lIns="73025" tIns="36512" rIns="73025" bIns="36512">
            <a:prstTxWarp prst="textNoShape">
              <a:avLst/>
            </a:prstTxWarp>
          </a:bodyPr>
          <a:lstStyle/>
          <a:p>
            <a:endParaRPr lang="en-US"/>
          </a:p>
        </p:txBody>
      </p:sp>
      <p:sp>
        <p:nvSpPr>
          <p:cNvPr id="791575" name="Line 23"/>
          <p:cNvSpPr>
            <a:spLocks noChangeShapeType="1"/>
          </p:cNvSpPr>
          <p:nvPr/>
        </p:nvSpPr>
        <p:spPr bwMode="auto">
          <a:xfrm flipH="1">
            <a:off x="1143000" y="4419600"/>
            <a:ext cx="4343400" cy="0"/>
          </a:xfrm>
          <a:prstGeom prst="line">
            <a:avLst/>
          </a:prstGeom>
          <a:noFill/>
          <a:ln w="19050">
            <a:solidFill>
              <a:schemeClr val="tx1"/>
            </a:solidFill>
            <a:prstDash val="dash"/>
            <a:round/>
            <a:headEnd/>
            <a:tailEnd type="triangle" w="med" len="med"/>
          </a:ln>
          <a:effectLst/>
        </p:spPr>
        <p:txBody>
          <a:bodyPr lIns="73025" tIns="36512" rIns="73025" bIns="36512">
            <a:prstTxWarp prst="textNoShape">
              <a:avLst/>
            </a:prstTxWarp>
          </a:bodyPr>
          <a:lstStyle/>
          <a:p>
            <a:endParaRPr lang="en-US"/>
          </a:p>
        </p:txBody>
      </p:sp>
      <p:sp>
        <p:nvSpPr>
          <p:cNvPr id="791576" name="Line 24"/>
          <p:cNvSpPr>
            <a:spLocks noChangeShapeType="1"/>
          </p:cNvSpPr>
          <p:nvPr/>
        </p:nvSpPr>
        <p:spPr bwMode="auto">
          <a:xfrm>
            <a:off x="1219200" y="4495800"/>
            <a:ext cx="685800" cy="228600"/>
          </a:xfrm>
          <a:prstGeom prst="line">
            <a:avLst/>
          </a:prstGeom>
          <a:noFill/>
          <a:ln w="19050">
            <a:solidFill>
              <a:schemeClr val="tx1"/>
            </a:solidFill>
            <a:prstDash val="dash"/>
            <a:round/>
            <a:headEnd/>
            <a:tailEnd type="triangle" w="med" len="med"/>
          </a:ln>
          <a:effectLst/>
        </p:spPr>
        <p:txBody>
          <a:bodyPr lIns="73025" tIns="36512" rIns="73025" bIns="36512">
            <a:prstTxWarp prst="textNoShape">
              <a:avLst/>
            </a:prstTxWarp>
          </a:bodyPr>
          <a:lstStyle/>
          <a:p>
            <a:endParaRPr lang="en-US"/>
          </a:p>
        </p:txBody>
      </p:sp>
      <p:sp>
        <p:nvSpPr>
          <p:cNvPr id="791577" name="Line 25"/>
          <p:cNvSpPr>
            <a:spLocks noChangeShapeType="1"/>
          </p:cNvSpPr>
          <p:nvPr/>
        </p:nvSpPr>
        <p:spPr bwMode="auto">
          <a:xfrm>
            <a:off x="1905000" y="4724400"/>
            <a:ext cx="838200" cy="0"/>
          </a:xfrm>
          <a:prstGeom prst="line">
            <a:avLst/>
          </a:prstGeom>
          <a:noFill/>
          <a:ln w="19050">
            <a:solidFill>
              <a:schemeClr val="tx1"/>
            </a:solidFill>
            <a:prstDash val="dash"/>
            <a:round/>
            <a:headEnd/>
            <a:tailEnd type="triangle" w="med" len="med"/>
          </a:ln>
          <a:effectLst/>
        </p:spPr>
        <p:txBody>
          <a:bodyPr lIns="73025" tIns="36512" rIns="73025" bIns="36512">
            <a:prstTxWarp prst="textNoShape">
              <a:avLst/>
            </a:prstTxWarp>
          </a:bodyPr>
          <a:lstStyle/>
          <a:p>
            <a:endParaRPr lang="en-US"/>
          </a:p>
        </p:txBody>
      </p:sp>
      <p:sp>
        <p:nvSpPr>
          <p:cNvPr id="791578" name="Line 26"/>
          <p:cNvSpPr>
            <a:spLocks noChangeShapeType="1"/>
          </p:cNvSpPr>
          <p:nvPr/>
        </p:nvSpPr>
        <p:spPr bwMode="auto">
          <a:xfrm>
            <a:off x="4114800" y="4724400"/>
            <a:ext cx="685800" cy="0"/>
          </a:xfrm>
          <a:prstGeom prst="line">
            <a:avLst/>
          </a:prstGeom>
          <a:noFill/>
          <a:ln w="19050">
            <a:solidFill>
              <a:schemeClr val="accent2"/>
            </a:solidFill>
            <a:prstDash val="dash"/>
            <a:round/>
            <a:headEnd/>
            <a:tailEnd type="triangle" w="med" len="med"/>
          </a:ln>
          <a:effectLst/>
        </p:spPr>
        <p:txBody>
          <a:bodyPr lIns="73025" tIns="36512" rIns="73025" bIns="36512">
            <a:prstTxWarp prst="textNoShape">
              <a:avLst/>
            </a:prstTxWarp>
          </a:bodyPr>
          <a:lstStyle/>
          <a:p>
            <a:endParaRPr lang="en-US"/>
          </a:p>
        </p:txBody>
      </p:sp>
      <p:sp>
        <p:nvSpPr>
          <p:cNvPr id="791579" name="Line 27"/>
          <p:cNvSpPr>
            <a:spLocks noChangeShapeType="1"/>
          </p:cNvSpPr>
          <p:nvPr/>
        </p:nvSpPr>
        <p:spPr bwMode="auto">
          <a:xfrm flipV="1">
            <a:off x="4876800" y="4495800"/>
            <a:ext cx="685800" cy="228600"/>
          </a:xfrm>
          <a:prstGeom prst="line">
            <a:avLst/>
          </a:prstGeom>
          <a:noFill/>
          <a:ln w="19050">
            <a:solidFill>
              <a:schemeClr val="accent2"/>
            </a:solidFill>
            <a:prstDash val="dash"/>
            <a:round/>
            <a:headEnd/>
            <a:tailEnd type="triangle" w="med" len="med"/>
          </a:ln>
          <a:effectLst/>
        </p:spPr>
        <p:txBody>
          <a:bodyPr lIns="73025" tIns="36512" rIns="73025" bIns="36512">
            <a:prstTxWarp prst="textNoShape">
              <a:avLst/>
            </a:prstTxWarp>
          </a:bodyPr>
          <a:lstStyle/>
          <a:p>
            <a:endParaRPr lang="en-US"/>
          </a:p>
        </p:txBody>
      </p:sp>
      <p:sp>
        <p:nvSpPr>
          <p:cNvPr id="791580" name="Line 28"/>
          <p:cNvSpPr>
            <a:spLocks noChangeShapeType="1"/>
          </p:cNvSpPr>
          <p:nvPr/>
        </p:nvSpPr>
        <p:spPr bwMode="auto">
          <a:xfrm flipH="1">
            <a:off x="1143000" y="4419600"/>
            <a:ext cx="4343400" cy="0"/>
          </a:xfrm>
          <a:prstGeom prst="line">
            <a:avLst/>
          </a:prstGeom>
          <a:noFill/>
          <a:ln w="19050">
            <a:solidFill>
              <a:schemeClr val="accent2"/>
            </a:solidFill>
            <a:prstDash val="dash"/>
            <a:round/>
            <a:headEnd/>
            <a:tailEnd type="triangle" w="med" len="med"/>
          </a:ln>
          <a:effectLst/>
        </p:spPr>
        <p:txBody>
          <a:bodyPr lIns="73025" tIns="36512" rIns="73025" bIns="36512">
            <a:prstTxWarp prst="textNoShape">
              <a:avLst/>
            </a:prstTxWarp>
          </a:bodyPr>
          <a:lstStyle/>
          <a:p>
            <a:endParaRPr lang="en-US"/>
          </a:p>
        </p:txBody>
      </p:sp>
      <p:sp>
        <p:nvSpPr>
          <p:cNvPr id="791581" name="Line 29"/>
          <p:cNvSpPr>
            <a:spLocks noChangeShapeType="1"/>
          </p:cNvSpPr>
          <p:nvPr/>
        </p:nvSpPr>
        <p:spPr bwMode="auto">
          <a:xfrm>
            <a:off x="1219200" y="4495800"/>
            <a:ext cx="685800" cy="228600"/>
          </a:xfrm>
          <a:prstGeom prst="line">
            <a:avLst/>
          </a:prstGeom>
          <a:noFill/>
          <a:ln w="19050">
            <a:solidFill>
              <a:schemeClr val="tx1"/>
            </a:solidFill>
            <a:prstDash val="lgDash"/>
            <a:round/>
            <a:headEnd/>
            <a:tailEnd type="triangle" w="med" len="med"/>
          </a:ln>
          <a:effectLst/>
        </p:spPr>
        <p:txBody>
          <a:bodyPr lIns="73025" tIns="36512" rIns="73025" bIns="36512">
            <a:prstTxWarp prst="textNoShape">
              <a:avLst/>
            </a:prstTxWarp>
          </a:bodyPr>
          <a:lstStyle/>
          <a:p>
            <a:endParaRPr lang="en-US"/>
          </a:p>
        </p:txBody>
      </p:sp>
      <p:sp>
        <p:nvSpPr>
          <p:cNvPr id="791582" name="Line 30"/>
          <p:cNvSpPr>
            <a:spLocks noChangeShapeType="1"/>
          </p:cNvSpPr>
          <p:nvPr/>
        </p:nvSpPr>
        <p:spPr bwMode="auto">
          <a:xfrm>
            <a:off x="1905000" y="4724400"/>
            <a:ext cx="838200" cy="0"/>
          </a:xfrm>
          <a:prstGeom prst="line">
            <a:avLst/>
          </a:prstGeom>
          <a:noFill/>
          <a:ln w="19050">
            <a:solidFill>
              <a:schemeClr val="tx1"/>
            </a:solidFill>
            <a:prstDash val="lgDash"/>
            <a:round/>
            <a:headEnd/>
            <a:tailEnd type="triangle" w="med" len="med"/>
          </a:ln>
          <a:effectLst/>
        </p:spPr>
        <p:txBody>
          <a:bodyPr lIns="73025" tIns="36512" rIns="73025" bIns="36512">
            <a:prstTxWarp prst="textNoShape">
              <a:avLst/>
            </a:prstTxWarp>
          </a:bodyPr>
          <a:lstStyle/>
          <a:p>
            <a:endParaRPr lang="en-US"/>
          </a:p>
        </p:txBody>
      </p:sp>
      <p:sp>
        <p:nvSpPr>
          <p:cNvPr id="791583" name="Line 31"/>
          <p:cNvSpPr>
            <a:spLocks noChangeShapeType="1"/>
          </p:cNvSpPr>
          <p:nvPr/>
        </p:nvSpPr>
        <p:spPr bwMode="auto">
          <a:xfrm>
            <a:off x="4114800" y="4724400"/>
            <a:ext cx="685800" cy="0"/>
          </a:xfrm>
          <a:prstGeom prst="line">
            <a:avLst/>
          </a:prstGeom>
          <a:noFill/>
          <a:ln w="19050">
            <a:solidFill>
              <a:schemeClr val="tx1"/>
            </a:solidFill>
            <a:prstDash val="lgDash"/>
            <a:round/>
            <a:headEnd/>
            <a:tailEnd type="triangle" w="med" len="med"/>
          </a:ln>
          <a:effectLst/>
        </p:spPr>
        <p:txBody>
          <a:bodyPr lIns="73025" tIns="36512" rIns="73025" bIns="36512">
            <a:prstTxWarp prst="textNoShape">
              <a:avLst/>
            </a:prstTxWarp>
          </a:bodyPr>
          <a:lstStyle/>
          <a:p>
            <a:endParaRPr lang="en-US"/>
          </a:p>
        </p:txBody>
      </p:sp>
      <p:sp>
        <p:nvSpPr>
          <p:cNvPr id="791584" name="Line 32"/>
          <p:cNvSpPr>
            <a:spLocks noChangeShapeType="1"/>
          </p:cNvSpPr>
          <p:nvPr/>
        </p:nvSpPr>
        <p:spPr bwMode="auto">
          <a:xfrm flipV="1">
            <a:off x="4876800" y="4495800"/>
            <a:ext cx="685800" cy="228600"/>
          </a:xfrm>
          <a:prstGeom prst="line">
            <a:avLst/>
          </a:prstGeom>
          <a:noFill/>
          <a:ln w="19050">
            <a:solidFill>
              <a:schemeClr val="tx1"/>
            </a:solidFill>
            <a:prstDash val="lgDash"/>
            <a:round/>
            <a:headEnd/>
            <a:tailEnd type="triangle" w="med" len="med"/>
          </a:ln>
          <a:effectLst/>
        </p:spPr>
        <p:txBody>
          <a:bodyPr lIns="73025" tIns="36512" rIns="73025" bIns="36512">
            <a:prstTxWarp prst="textNoShape">
              <a:avLst/>
            </a:prstTxWarp>
          </a:bodyPr>
          <a:lstStyle/>
          <a:p>
            <a:endParaRPr lang="en-US"/>
          </a:p>
        </p:txBody>
      </p:sp>
      <p:sp>
        <p:nvSpPr>
          <p:cNvPr id="791585" name="Line 33"/>
          <p:cNvSpPr>
            <a:spLocks noChangeShapeType="1"/>
          </p:cNvSpPr>
          <p:nvPr/>
        </p:nvSpPr>
        <p:spPr bwMode="auto">
          <a:xfrm flipH="1">
            <a:off x="1143000" y="4419600"/>
            <a:ext cx="4343400" cy="0"/>
          </a:xfrm>
          <a:prstGeom prst="line">
            <a:avLst/>
          </a:prstGeom>
          <a:noFill/>
          <a:ln w="19050">
            <a:solidFill>
              <a:schemeClr val="tx1"/>
            </a:solidFill>
            <a:prstDash val="lgDash"/>
            <a:round/>
            <a:headEnd/>
            <a:tailEnd type="triangle" w="med" len="med"/>
          </a:ln>
          <a:effectLst/>
        </p:spPr>
        <p:txBody>
          <a:bodyPr lIns="73025" tIns="36512" rIns="73025" bIns="36512">
            <a:prstTxWarp prst="textNoShape">
              <a:avLst/>
            </a:prstTxWarp>
          </a:bodyPr>
          <a:lstStyle/>
          <a:p>
            <a:endParaRPr lang="en-US"/>
          </a:p>
        </p:txBody>
      </p:sp>
      <p:sp>
        <p:nvSpPr>
          <p:cNvPr id="791586" name="Line 34"/>
          <p:cNvSpPr>
            <a:spLocks noChangeShapeType="1"/>
          </p:cNvSpPr>
          <p:nvPr/>
        </p:nvSpPr>
        <p:spPr bwMode="auto">
          <a:xfrm>
            <a:off x="6915150" y="1524000"/>
            <a:ext cx="3175" cy="4876800"/>
          </a:xfrm>
          <a:prstGeom prst="line">
            <a:avLst/>
          </a:prstGeom>
          <a:noFill/>
          <a:ln w="76200">
            <a:solidFill>
              <a:srgbClr val="B2B2B2"/>
            </a:solidFill>
            <a:round/>
            <a:headEnd type="none" w="sm" len="sm"/>
            <a:tailEnd type="none" w="sm" len="sm"/>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587" name="Line 35"/>
          <p:cNvSpPr>
            <a:spLocks noChangeShapeType="1"/>
          </p:cNvSpPr>
          <p:nvPr/>
        </p:nvSpPr>
        <p:spPr bwMode="auto">
          <a:xfrm>
            <a:off x="8286750" y="1524000"/>
            <a:ext cx="3175" cy="4876800"/>
          </a:xfrm>
          <a:prstGeom prst="line">
            <a:avLst/>
          </a:prstGeom>
          <a:noFill/>
          <a:ln w="76200">
            <a:solidFill>
              <a:srgbClr val="B2B2B2"/>
            </a:solidFill>
            <a:round/>
            <a:headEnd type="none" w="sm" len="sm"/>
            <a:tailEnd type="none" w="sm" len="sm"/>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grpSp>
        <p:nvGrpSpPr>
          <p:cNvPr id="4" name="Group 3"/>
          <p:cNvGrpSpPr/>
          <p:nvPr/>
        </p:nvGrpSpPr>
        <p:grpSpPr>
          <a:xfrm>
            <a:off x="6689725" y="1524000"/>
            <a:ext cx="1828800" cy="4543425"/>
            <a:chOff x="6689725" y="1524000"/>
            <a:chExt cx="1828800" cy="4543425"/>
          </a:xfrm>
        </p:grpSpPr>
        <p:sp>
          <p:nvSpPr>
            <p:cNvPr id="791592" name="Line 40"/>
            <p:cNvSpPr>
              <a:spLocks noChangeShapeType="1"/>
            </p:cNvSpPr>
            <p:nvPr/>
          </p:nvSpPr>
          <p:spPr bwMode="auto">
            <a:xfrm>
              <a:off x="6689725" y="3276600"/>
              <a:ext cx="1676400" cy="0"/>
            </a:xfrm>
            <a:prstGeom prst="line">
              <a:avLst/>
            </a:prstGeom>
            <a:noFill/>
            <a:ln w="9525" cap="rnd">
              <a:solidFill>
                <a:schemeClr val="accent2"/>
              </a:solidFill>
              <a:prstDash val="sysDot"/>
              <a:round/>
              <a:headEnd/>
              <a:tailEnd/>
            </a:ln>
            <a:effectLst/>
          </p:spPr>
          <p:txBody>
            <a:bodyPr lIns="73025" tIns="36512" rIns="73025" bIns="36512">
              <a:prstTxWarp prst="textNoShape">
                <a:avLst/>
              </a:prstTxWarp>
            </a:bodyPr>
            <a:lstStyle/>
            <a:p>
              <a:endParaRPr lang="en-US"/>
            </a:p>
          </p:txBody>
        </p:sp>
        <p:sp>
          <p:nvSpPr>
            <p:cNvPr id="791593" name="Line 41"/>
            <p:cNvSpPr>
              <a:spLocks noChangeShapeType="1"/>
            </p:cNvSpPr>
            <p:nvPr/>
          </p:nvSpPr>
          <p:spPr bwMode="auto">
            <a:xfrm>
              <a:off x="6689725" y="4648200"/>
              <a:ext cx="1676400" cy="0"/>
            </a:xfrm>
            <a:prstGeom prst="line">
              <a:avLst/>
            </a:prstGeom>
            <a:noFill/>
            <a:ln w="9525" cap="rnd">
              <a:solidFill>
                <a:schemeClr val="accent2"/>
              </a:solidFill>
              <a:prstDash val="sysDot"/>
              <a:round/>
              <a:headEnd/>
              <a:tailEnd/>
            </a:ln>
            <a:effectLst/>
          </p:spPr>
          <p:txBody>
            <a:bodyPr lIns="73025" tIns="36512" rIns="73025" bIns="36512">
              <a:prstTxWarp prst="textNoShape">
                <a:avLst/>
              </a:prstTxWarp>
            </a:bodyPr>
            <a:lstStyle/>
            <a:p>
              <a:endParaRPr lang="en-US"/>
            </a:p>
          </p:txBody>
        </p:sp>
        <p:sp>
          <p:nvSpPr>
            <p:cNvPr id="791594" name="Line 42"/>
            <p:cNvSpPr>
              <a:spLocks noChangeShapeType="1"/>
            </p:cNvSpPr>
            <p:nvPr/>
          </p:nvSpPr>
          <p:spPr bwMode="auto">
            <a:xfrm>
              <a:off x="6765925" y="1524000"/>
              <a:ext cx="1676400" cy="0"/>
            </a:xfrm>
            <a:prstGeom prst="line">
              <a:avLst/>
            </a:prstGeom>
            <a:noFill/>
            <a:ln w="9525" cap="rnd">
              <a:solidFill>
                <a:schemeClr val="accent2"/>
              </a:solidFill>
              <a:prstDash val="sysDot"/>
              <a:round/>
              <a:headEnd/>
              <a:tailEnd/>
            </a:ln>
            <a:effectLst/>
          </p:spPr>
          <p:txBody>
            <a:bodyPr lIns="73025" tIns="36512" rIns="73025" bIns="36512">
              <a:prstTxWarp prst="textNoShape">
                <a:avLst/>
              </a:prstTxWarp>
            </a:bodyPr>
            <a:lstStyle/>
            <a:p>
              <a:endParaRPr lang="en-US"/>
            </a:p>
          </p:txBody>
        </p:sp>
        <p:sp>
          <p:nvSpPr>
            <p:cNvPr id="791590" name="AutoShape 38"/>
            <p:cNvSpPr>
              <a:spLocks/>
            </p:cNvSpPr>
            <p:nvPr/>
          </p:nvSpPr>
          <p:spPr bwMode="auto">
            <a:xfrm flipH="1">
              <a:off x="8366125" y="1524000"/>
              <a:ext cx="152400" cy="1752600"/>
            </a:xfrm>
            <a:prstGeom prst="leftBrace">
              <a:avLst>
                <a:gd name="adj1" fmla="val 95833"/>
                <a:gd name="adj2" fmla="val 50000"/>
              </a:avLst>
            </a:prstGeom>
            <a:noFill/>
            <a:ln w="28575">
              <a:solidFill>
                <a:schemeClr val="accent2"/>
              </a:solidFill>
              <a:round/>
              <a:headEnd/>
              <a:tailEnd/>
            </a:ln>
            <a:effectLst/>
          </p:spPr>
          <p:txBody>
            <a:bodyPr wrap="none" lIns="73025" tIns="36512" rIns="73025" bIns="36512" anchor="ctr">
              <a:prstTxWarp prst="textNoShape">
                <a:avLst/>
              </a:prstTxWarp>
            </a:bodyPr>
            <a:lstStyle/>
            <a:p>
              <a:endParaRPr lang="en-US"/>
            </a:p>
          </p:txBody>
        </p:sp>
        <p:sp>
          <p:nvSpPr>
            <p:cNvPr id="791591" name="AutoShape 39"/>
            <p:cNvSpPr>
              <a:spLocks/>
            </p:cNvSpPr>
            <p:nvPr/>
          </p:nvSpPr>
          <p:spPr bwMode="auto">
            <a:xfrm flipH="1">
              <a:off x="8366125" y="3276600"/>
              <a:ext cx="152400" cy="1371600"/>
            </a:xfrm>
            <a:prstGeom prst="leftBrace">
              <a:avLst>
                <a:gd name="adj1" fmla="val 75000"/>
                <a:gd name="adj2" fmla="val 50000"/>
              </a:avLst>
            </a:prstGeom>
            <a:noFill/>
            <a:ln w="28575">
              <a:solidFill>
                <a:schemeClr val="accent2"/>
              </a:solidFill>
              <a:round/>
              <a:headEnd/>
              <a:tailEnd/>
            </a:ln>
            <a:effectLst/>
          </p:spPr>
          <p:txBody>
            <a:bodyPr wrap="none" lIns="73025" tIns="36512" rIns="73025" bIns="36512" anchor="ctr">
              <a:prstTxWarp prst="textNoShape">
                <a:avLst/>
              </a:prstTxWarp>
            </a:bodyPr>
            <a:lstStyle/>
            <a:p>
              <a:endParaRPr lang="en-US"/>
            </a:p>
          </p:txBody>
        </p:sp>
        <p:sp>
          <p:nvSpPr>
            <p:cNvPr id="791588" name="Line 36"/>
            <p:cNvSpPr>
              <a:spLocks noChangeShapeType="1"/>
            </p:cNvSpPr>
            <p:nvPr/>
          </p:nvSpPr>
          <p:spPr bwMode="auto">
            <a:xfrm>
              <a:off x="7010400" y="1552575"/>
              <a:ext cx="1143000" cy="836613"/>
            </a:xfrm>
            <a:prstGeom prst="line">
              <a:avLst/>
            </a:prstGeom>
            <a:noFill/>
            <a:ln w="25400">
              <a:solidFill>
                <a:srgbClr val="B2B2B2"/>
              </a:solidFill>
              <a:round/>
              <a:headEnd type="none" w="sm" len="sm"/>
              <a:tailEnd type="triangle" w="med" len="med"/>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589" name="Line 37"/>
            <p:cNvSpPr>
              <a:spLocks noChangeShapeType="1"/>
            </p:cNvSpPr>
            <p:nvPr/>
          </p:nvSpPr>
          <p:spPr bwMode="auto">
            <a:xfrm flipH="1">
              <a:off x="7010400" y="2362200"/>
              <a:ext cx="1143000" cy="609600"/>
            </a:xfrm>
            <a:prstGeom prst="line">
              <a:avLst/>
            </a:prstGeom>
            <a:noFill/>
            <a:ln w="25400">
              <a:solidFill>
                <a:srgbClr val="B2B2B2"/>
              </a:solidFill>
              <a:round/>
              <a:headEnd type="none" w="sm" len="sm"/>
              <a:tailEnd type="triangle" w="med" len="med"/>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595" name="Line 43"/>
            <p:cNvSpPr>
              <a:spLocks noChangeShapeType="1"/>
            </p:cNvSpPr>
            <p:nvPr/>
          </p:nvSpPr>
          <p:spPr bwMode="auto">
            <a:xfrm>
              <a:off x="7010400" y="1781175"/>
              <a:ext cx="1143000" cy="836613"/>
            </a:xfrm>
            <a:prstGeom prst="line">
              <a:avLst/>
            </a:prstGeom>
            <a:noFill/>
            <a:ln w="25400">
              <a:solidFill>
                <a:schemeClr val="accent2"/>
              </a:solidFill>
              <a:round/>
              <a:headEnd type="none" w="sm" len="sm"/>
              <a:tailEnd type="triangle" w="med" len="med"/>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596" name="Line 44"/>
            <p:cNvSpPr>
              <a:spLocks noChangeShapeType="1"/>
            </p:cNvSpPr>
            <p:nvPr/>
          </p:nvSpPr>
          <p:spPr bwMode="auto">
            <a:xfrm flipH="1">
              <a:off x="7008813" y="2590800"/>
              <a:ext cx="1143000" cy="609600"/>
            </a:xfrm>
            <a:prstGeom prst="line">
              <a:avLst/>
            </a:prstGeom>
            <a:noFill/>
            <a:ln w="25400">
              <a:solidFill>
                <a:schemeClr val="accent2"/>
              </a:solidFill>
              <a:round/>
              <a:headEnd type="none" w="sm" len="sm"/>
              <a:tailEnd type="triangle" w="med" len="med"/>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597" name="Line 45"/>
            <p:cNvSpPr>
              <a:spLocks noChangeShapeType="1"/>
            </p:cNvSpPr>
            <p:nvPr/>
          </p:nvSpPr>
          <p:spPr bwMode="auto">
            <a:xfrm>
              <a:off x="7010400" y="2009775"/>
              <a:ext cx="1143000" cy="836613"/>
            </a:xfrm>
            <a:prstGeom prst="line">
              <a:avLst/>
            </a:prstGeom>
            <a:noFill/>
            <a:ln w="25400">
              <a:solidFill>
                <a:srgbClr val="B2B2B2"/>
              </a:solidFill>
              <a:round/>
              <a:headEnd type="none" w="sm" len="sm"/>
              <a:tailEnd type="triangle" w="med" len="med"/>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598" name="Line 46"/>
            <p:cNvSpPr>
              <a:spLocks noChangeShapeType="1"/>
            </p:cNvSpPr>
            <p:nvPr/>
          </p:nvSpPr>
          <p:spPr bwMode="auto">
            <a:xfrm flipH="1">
              <a:off x="7008813" y="2819400"/>
              <a:ext cx="1143000" cy="609600"/>
            </a:xfrm>
            <a:prstGeom prst="line">
              <a:avLst/>
            </a:prstGeom>
            <a:noFill/>
            <a:ln w="25400">
              <a:solidFill>
                <a:srgbClr val="B2B2B2"/>
              </a:solidFill>
              <a:round/>
              <a:headEnd type="none" w="sm" len="sm"/>
              <a:tailEnd type="triangle" w="med" len="med"/>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599" name="Line 47"/>
            <p:cNvSpPr>
              <a:spLocks noChangeShapeType="1"/>
            </p:cNvSpPr>
            <p:nvPr/>
          </p:nvSpPr>
          <p:spPr bwMode="auto">
            <a:xfrm>
              <a:off x="7008813" y="2238375"/>
              <a:ext cx="1143000" cy="836613"/>
            </a:xfrm>
            <a:prstGeom prst="line">
              <a:avLst/>
            </a:prstGeom>
            <a:noFill/>
            <a:ln w="25400">
              <a:solidFill>
                <a:srgbClr val="B2B2B2"/>
              </a:solidFill>
              <a:round/>
              <a:headEnd type="none" w="sm" len="sm"/>
              <a:tailEnd type="triangle" w="med" len="med"/>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600" name="Line 48"/>
            <p:cNvSpPr>
              <a:spLocks noChangeShapeType="1"/>
            </p:cNvSpPr>
            <p:nvPr/>
          </p:nvSpPr>
          <p:spPr bwMode="auto">
            <a:xfrm flipH="1">
              <a:off x="7008813" y="3048000"/>
              <a:ext cx="1143000" cy="609600"/>
            </a:xfrm>
            <a:prstGeom prst="line">
              <a:avLst/>
            </a:prstGeom>
            <a:noFill/>
            <a:ln w="25400">
              <a:solidFill>
                <a:srgbClr val="B2B2B2"/>
              </a:solidFill>
              <a:round/>
              <a:headEnd type="none" w="sm" len="sm"/>
              <a:tailEnd type="triangle" w="med" len="med"/>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601" name="Line 49"/>
            <p:cNvSpPr>
              <a:spLocks noChangeShapeType="1"/>
            </p:cNvSpPr>
            <p:nvPr/>
          </p:nvSpPr>
          <p:spPr bwMode="auto">
            <a:xfrm>
              <a:off x="7010400" y="3000375"/>
              <a:ext cx="1143000" cy="836613"/>
            </a:xfrm>
            <a:prstGeom prst="line">
              <a:avLst/>
            </a:prstGeom>
            <a:noFill/>
            <a:ln w="25400">
              <a:solidFill>
                <a:srgbClr val="B2B2B2"/>
              </a:solidFill>
              <a:round/>
              <a:headEnd type="none" w="sm" len="sm"/>
              <a:tailEnd type="triangle" w="med" len="med"/>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602" name="Line 50"/>
            <p:cNvSpPr>
              <a:spLocks noChangeShapeType="1"/>
            </p:cNvSpPr>
            <p:nvPr/>
          </p:nvSpPr>
          <p:spPr bwMode="auto">
            <a:xfrm flipH="1">
              <a:off x="7008813" y="3810000"/>
              <a:ext cx="1143000" cy="609600"/>
            </a:xfrm>
            <a:prstGeom prst="line">
              <a:avLst/>
            </a:prstGeom>
            <a:noFill/>
            <a:ln w="25400">
              <a:solidFill>
                <a:srgbClr val="B2B2B2"/>
              </a:solidFill>
              <a:round/>
              <a:headEnd type="none" w="sm" len="sm"/>
              <a:tailEnd type="triangle" w="med" len="med"/>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603" name="Line 51"/>
            <p:cNvSpPr>
              <a:spLocks noChangeShapeType="1"/>
            </p:cNvSpPr>
            <p:nvPr/>
          </p:nvSpPr>
          <p:spPr bwMode="auto">
            <a:xfrm>
              <a:off x="7010400" y="3228975"/>
              <a:ext cx="1143000" cy="836613"/>
            </a:xfrm>
            <a:prstGeom prst="line">
              <a:avLst/>
            </a:prstGeom>
            <a:noFill/>
            <a:ln w="25400">
              <a:solidFill>
                <a:srgbClr val="B2B2B2"/>
              </a:solidFill>
              <a:round/>
              <a:headEnd type="none" w="sm" len="sm"/>
              <a:tailEnd type="triangle" w="med" len="med"/>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604" name="Line 52"/>
            <p:cNvSpPr>
              <a:spLocks noChangeShapeType="1"/>
            </p:cNvSpPr>
            <p:nvPr/>
          </p:nvSpPr>
          <p:spPr bwMode="auto">
            <a:xfrm flipH="1">
              <a:off x="7008813" y="4038600"/>
              <a:ext cx="1143000" cy="609600"/>
            </a:xfrm>
            <a:prstGeom prst="line">
              <a:avLst/>
            </a:prstGeom>
            <a:noFill/>
            <a:ln w="25400">
              <a:solidFill>
                <a:srgbClr val="B2B2B2"/>
              </a:solidFill>
              <a:round/>
              <a:headEnd type="none" w="sm" len="sm"/>
              <a:tailEnd type="triangle" w="med" len="med"/>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605" name="Line 53"/>
            <p:cNvSpPr>
              <a:spLocks noChangeShapeType="1"/>
            </p:cNvSpPr>
            <p:nvPr/>
          </p:nvSpPr>
          <p:spPr bwMode="auto">
            <a:xfrm>
              <a:off x="7010400" y="4448175"/>
              <a:ext cx="1143000" cy="836613"/>
            </a:xfrm>
            <a:prstGeom prst="line">
              <a:avLst/>
            </a:prstGeom>
            <a:noFill/>
            <a:ln w="25400">
              <a:solidFill>
                <a:srgbClr val="B2B2B2"/>
              </a:solidFill>
              <a:round/>
              <a:headEnd type="none" w="sm" len="sm"/>
              <a:tailEnd type="triangle" w="med" len="med"/>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606" name="Line 54"/>
            <p:cNvSpPr>
              <a:spLocks noChangeShapeType="1"/>
            </p:cNvSpPr>
            <p:nvPr/>
          </p:nvSpPr>
          <p:spPr bwMode="auto">
            <a:xfrm flipH="1">
              <a:off x="7008813" y="5257800"/>
              <a:ext cx="1143000" cy="609600"/>
            </a:xfrm>
            <a:prstGeom prst="line">
              <a:avLst/>
            </a:prstGeom>
            <a:noFill/>
            <a:ln w="25400">
              <a:solidFill>
                <a:srgbClr val="B2B2B2"/>
              </a:solidFill>
              <a:round/>
              <a:headEnd type="none" w="sm" len="sm"/>
              <a:tailEnd type="triangle" w="med" len="med"/>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607" name="Line 55"/>
            <p:cNvSpPr>
              <a:spLocks noChangeShapeType="1"/>
            </p:cNvSpPr>
            <p:nvPr/>
          </p:nvSpPr>
          <p:spPr bwMode="auto">
            <a:xfrm>
              <a:off x="7010400" y="4648200"/>
              <a:ext cx="1143000" cy="836613"/>
            </a:xfrm>
            <a:prstGeom prst="line">
              <a:avLst/>
            </a:prstGeom>
            <a:noFill/>
            <a:ln w="25400">
              <a:solidFill>
                <a:srgbClr val="B2B2B2"/>
              </a:solidFill>
              <a:round/>
              <a:headEnd type="none" w="sm" len="sm"/>
              <a:tailEnd type="triangle" w="med" len="med"/>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608" name="Line 56"/>
            <p:cNvSpPr>
              <a:spLocks noChangeShapeType="1"/>
            </p:cNvSpPr>
            <p:nvPr/>
          </p:nvSpPr>
          <p:spPr bwMode="auto">
            <a:xfrm flipH="1">
              <a:off x="7010400" y="5457825"/>
              <a:ext cx="1143000" cy="609600"/>
            </a:xfrm>
            <a:prstGeom prst="line">
              <a:avLst/>
            </a:prstGeom>
            <a:noFill/>
            <a:ln w="25400">
              <a:solidFill>
                <a:srgbClr val="B2B2B2"/>
              </a:solidFill>
              <a:round/>
              <a:headEnd type="none" w="sm" len="sm"/>
              <a:tailEnd type="triangle" w="med" len="med"/>
            </a:ln>
            <a:effectLst>
              <a:outerShdw blurRad="63500" dist="17961" dir="2700000" algn="ctr" rotWithShape="0">
                <a:schemeClr val="bg2">
                  <a:alpha val="74998"/>
                </a:schemeClr>
              </a:outerShdw>
            </a:effectLst>
          </p:spPr>
          <p:txBody>
            <a:bodyPr wrap="none" anchor="ctr">
              <a:prstTxWarp prst="textNoShape">
                <a:avLst/>
              </a:prstTxWarp>
            </a:bodyPr>
            <a:lstStyle/>
            <a:p>
              <a:endParaRPr lang="en-US"/>
            </a:p>
          </p:txBody>
        </p:sp>
        <p:sp>
          <p:nvSpPr>
            <p:cNvPr id="791609" name="AutoShape 57"/>
            <p:cNvSpPr>
              <a:spLocks/>
            </p:cNvSpPr>
            <p:nvPr/>
          </p:nvSpPr>
          <p:spPr bwMode="auto">
            <a:xfrm flipH="1">
              <a:off x="8366125" y="4648200"/>
              <a:ext cx="152400" cy="1371600"/>
            </a:xfrm>
            <a:prstGeom prst="leftBrace">
              <a:avLst>
                <a:gd name="adj1" fmla="val 75000"/>
                <a:gd name="adj2" fmla="val 50000"/>
              </a:avLst>
            </a:prstGeom>
            <a:noFill/>
            <a:ln w="28575">
              <a:solidFill>
                <a:schemeClr val="accent2"/>
              </a:solidFill>
              <a:round/>
              <a:headEnd/>
              <a:tailEnd/>
            </a:ln>
            <a:effectLst/>
          </p:spPr>
          <p:txBody>
            <a:bodyPr wrap="none" lIns="73025" tIns="36512" rIns="73025" bIns="36512" anchor="ctr">
              <a:prstTxWarp prst="textNoShape">
                <a:avLst/>
              </a:prstTxWarp>
            </a:bodyPr>
            <a:lstStyle/>
            <a:p>
              <a:endParaRPr lang="en-US"/>
            </a:p>
          </p:txBody>
        </p:sp>
        <p:sp>
          <p:nvSpPr>
            <p:cNvPr id="791610" name="Line 58"/>
            <p:cNvSpPr>
              <a:spLocks noChangeShapeType="1"/>
            </p:cNvSpPr>
            <p:nvPr/>
          </p:nvSpPr>
          <p:spPr bwMode="auto">
            <a:xfrm>
              <a:off x="6689725" y="6019800"/>
              <a:ext cx="1676400" cy="0"/>
            </a:xfrm>
            <a:prstGeom prst="line">
              <a:avLst/>
            </a:prstGeom>
            <a:noFill/>
            <a:ln w="9525" cap="rnd">
              <a:solidFill>
                <a:schemeClr val="accent2"/>
              </a:solidFill>
              <a:prstDash val="sysDot"/>
              <a:round/>
              <a:headEnd/>
              <a:tailEnd/>
            </a:ln>
            <a:effectLst/>
          </p:spPr>
          <p:txBody>
            <a:bodyPr lIns="73025" tIns="36512" rIns="73025" bIns="36512">
              <a:prstTxWarp prst="textNoShape">
                <a:avLst/>
              </a:prstTxWarp>
            </a:bodyPr>
            <a:lstStyle/>
            <a:p>
              <a:endParaRPr lang="en-US"/>
            </a:p>
          </p:txBody>
        </p:sp>
      </p:grpSp>
    </p:spTree>
    <p:extLst>
      <p:ext uri="{BB962C8B-B14F-4D97-AF65-F5344CB8AC3E}">
        <p14:creationId xmlns:p14="http://schemas.microsoft.com/office/powerpoint/2010/main" val="2562766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91571"/>
                                        </p:tgtEl>
                                        <p:attrNameLst>
                                          <p:attrName>style.visibility</p:attrName>
                                        </p:attrNameLst>
                                      </p:cBhvr>
                                      <p:to>
                                        <p:strVal val="visible"/>
                                      </p:to>
                                    </p:set>
                                    <p:animEffect transition="in" filter="wipe(left)">
                                      <p:cBhvr>
                                        <p:cTn id="7" dur="500"/>
                                        <p:tgtEl>
                                          <p:spTgt spid="79157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91572"/>
                                        </p:tgtEl>
                                        <p:attrNameLst>
                                          <p:attrName>style.visibility</p:attrName>
                                        </p:attrNameLst>
                                      </p:cBhvr>
                                      <p:to>
                                        <p:strVal val="visible"/>
                                      </p:to>
                                    </p:set>
                                    <p:animEffect transition="in" filter="wipe(left)">
                                      <p:cBhvr>
                                        <p:cTn id="11" dur="500"/>
                                        <p:tgtEl>
                                          <p:spTgt spid="79157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91573"/>
                                        </p:tgtEl>
                                        <p:attrNameLst>
                                          <p:attrName>style.visibility</p:attrName>
                                        </p:attrNameLst>
                                      </p:cBhvr>
                                      <p:to>
                                        <p:strVal val="visible"/>
                                      </p:to>
                                    </p:set>
                                    <p:animEffect transition="in" filter="wipe(left)">
                                      <p:cBhvr>
                                        <p:cTn id="15" dur="500"/>
                                        <p:tgtEl>
                                          <p:spTgt spid="79157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91574"/>
                                        </p:tgtEl>
                                        <p:attrNameLst>
                                          <p:attrName>style.visibility</p:attrName>
                                        </p:attrNameLst>
                                      </p:cBhvr>
                                      <p:to>
                                        <p:strVal val="visible"/>
                                      </p:to>
                                    </p:set>
                                    <p:animEffect transition="in" filter="wipe(left)">
                                      <p:cBhvr>
                                        <p:cTn id="19" dur="500"/>
                                        <p:tgtEl>
                                          <p:spTgt spid="791574"/>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791575"/>
                                        </p:tgtEl>
                                        <p:attrNameLst>
                                          <p:attrName>style.visibility</p:attrName>
                                        </p:attrNameLst>
                                      </p:cBhvr>
                                      <p:to>
                                        <p:strVal val="visible"/>
                                      </p:to>
                                    </p:set>
                                    <p:animEffect transition="in" filter="wipe(right)">
                                      <p:cBhvr>
                                        <p:cTn id="23" dur="500"/>
                                        <p:tgtEl>
                                          <p:spTgt spid="79157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91576"/>
                                        </p:tgtEl>
                                        <p:attrNameLst>
                                          <p:attrName>style.visibility</p:attrName>
                                        </p:attrNameLst>
                                      </p:cBhvr>
                                      <p:to>
                                        <p:strVal val="visible"/>
                                      </p:to>
                                    </p:set>
                                    <p:animEffect transition="in" filter="wipe(left)">
                                      <p:cBhvr>
                                        <p:cTn id="27" dur="1000"/>
                                        <p:tgtEl>
                                          <p:spTgt spid="791576"/>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791577"/>
                                        </p:tgtEl>
                                        <p:attrNameLst>
                                          <p:attrName>style.visibility</p:attrName>
                                        </p:attrNameLst>
                                      </p:cBhvr>
                                      <p:to>
                                        <p:strVal val="visible"/>
                                      </p:to>
                                    </p:set>
                                    <p:animEffect transition="in" filter="wipe(left)">
                                      <p:cBhvr>
                                        <p:cTn id="31" dur="500"/>
                                        <p:tgtEl>
                                          <p:spTgt spid="791577"/>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791578"/>
                                        </p:tgtEl>
                                        <p:attrNameLst>
                                          <p:attrName>style.visibility</p:attrName>
                                        </p:attrNameLst>
                                      </p:cBhvr>
                                      <p:to>
                                        <p:strVal val="visible"/>
                                      </p:to>
                                    </p:set>
                                    <p:animEffect transition="in" filter="wipe(left)">
                                      <p:cBhvr>
                                        <p:cTn id="35" dur="500"/>
                                        <p:tgtEl>
                                          <p:spTgt spid="791578"/>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791579"/>
                                        </p:tgtEl>
                                        <p:attrNameLst>
                                          <p:attrName>style.visibility</p:attrName>
                                        </p:attrNameLst>
                                      </p:cBhvr>
                                      <p:to>
                                        <p:strVal val="visible"/>
                                      </p:to>
                                    </p:set>
                                    <p:animEffect transition="in" filter="wipe(left)">
                                      <p:cBhvr>
                                        <p:cTn id="39" dur="500"/>
                                        <p:tgtEl>
                                          <p:spTgt spid="791579"/>
                                        </p:tgtEl>
                                      </p:cBhvr>
                                    </p:animEffect>
                                  </p:childTnLst>
                                </p:cTn>
                              </p:par>
                            </p:childTnLst>
                          </p:cTn>
                        </p:par>
                        <p:par>
                          <p:cTn id="40" fill="hold">
                            <p:stCondLst>
                              <p:cond delay="5000"/>
                            </p:stCondLst>
                            <p:childTnLst>
                              <p:par>
                                <p:cTn id="41" presetID="22" presetClass="entr" presetSubtype="2" fill="hold" grpId="0" nodeType="afterEffect">
                                  <p:stCondLst>
                                    <p:cond delay="0"/>
                                  </p:stCondLst>
                                  <p:childTnLst>
                                    <p:set>
                                      <p:cBhvr>
                                        <p:cTn id="42" dur="1" fill="hold">
                                          <p:stCondLst>
                                            <p:cond delay="0"/>
                                          </p:stCondLst>
                                        </p:cTn>
                                        <p:tgtEl>
                                          <p:spTgt spid="791580"/>
                                        </p:tgtEl>
                                        <p:attrNameLst>
                                          <p:attrName>style.visibility</p:attrName>
                                        </p:attrNameLst>
                                      </p:cBhvr>
                                      <p:to>
                                        <p:strVal val="visible"/>
                                      </p:to>
                                    </p:set>
                                    <p:animEffect transition="in" filter="wipe(right)">
                                      <p:cBhvr>
                                        <p:cTn id="43" dur="500"/>
                                        <p:tgtEl>
                                          <p:spTgt spid="791580"/>
                                        </p:tgtEl>
                                      </p:cBhvr>
                                    </p:animEffect>
                                  </p:childTnLst>
                                </p:cTn>
                              </p:par>
                            </p:childTnLst>
                          </p:cTn>
                        </p:par>
                        <p:par>
                          <p:cTn id="44" fill="hold">
                            <p:stCondLst>
                              <p:cond delay="5500"/>
                            </p:stCondLst>
                            <p:childTnLst>
                              <p:par>
                                <p:cTn id="45" presetID="22" presetClass="entr" presetSubtype="8" fill="hold" grpId="0" nodeType="afterEffect">
                                  <p:stCondLst>
                                    <p:cond delay="0"/>
                                  </p:stCondLst>
                                  <p:childTnLst>
                                    <p:set>
                                      <p:cBhvr>
                                        <p:cTn id="46" dur="1" fill="hold">
                                          <p:stCondLst>
                                            <p:cond delay="0"/>
                                          </p:stCondLst>
                                        </p:cTn>
                                        <p:tgtEl>
                                          <p:spTgt spid="791581"/>
                                        </p:tgtEl>
                                        <p:attrNameLst>
                                          <p:attrName>style.visibility</p:attrName>
                                        </p:attrNameLst>
                                      </p:cBhvr>
                                      <p:to>
                                        <p:strVal val="visible"/>
                                      </p:to>
                                    </p:set>
                                    <p:animEffect transition="in" filter="wipe(left)">
                                      <p:cBhvr>
                                        <p:cTn id="47" dur="500"/>
                                        <p:tgtEl>
                                          <p:spTgt spid="791581"/>
                                        </p:tgtEl>
                                      </p:cBhvr>
                                    </p:animEffect>
                                  </p:childTnLst>
                                </p:cTn>
                              </p:par>
                            </p:childTnLst>
                          </p:cTn>
                        </p:par>
                        <p:par>
                          <p:cTn id="48" fill="hold">
                            <p:stCondLst>
                              <p:cond delay="6000"/>
                            </p:stCondLst>
                            <p:childTnLst>
                              <p:par>
                                <p:cTn id="49" presetID="22" presetClass="entr" presetSubtype="8" fill="hold" grpId="0" nodeType="afterEffect">
                                  <p:stCondLst>
                                    <p:cond delay="0"/>
                                  </p:stCondLst>
                                  <p:childTnLst>
                                    <p:set>
                                      <p:cBhvr>
                                        <p:cTn id="50" dur="1" fill="hold">
                                          <p:stCondLst>
                                            <p:cond delay="0"/>
                                          </p:stCondLst>
                                        </p:cTn>
                                        <p:tgtEl>
                                          <p:spTgt spid="791582"/>
                                        </p:tgtEl>
                                        <p:attrNameLst>
                                          <p:attrName>style.visibility</p:attrName>
                                        </p:attrNameLst>
                                      </p:cBhvr>
                                      <p:to>
                                        <p:strVal val="visible"/>
                                      </p:to>
                                    </p:set>
                                    <p:animEffect transition="in" filter="wipe(left)">
                                      <p:cBhvr>
                                        <p:cTn id="51" dur="500"/>
                                        <p:tgtEl>
                                          <p:spTgt spid="791582"/>
                                        </p:tgtEl>
                                      </p:cBhvr>
                                    </p:animEffect>
                                  </p:childTnLst>
                                </p:cTn>
                              </p:par>
                            </p:childTnLst>
                          </p:cTn>
                        </p:par>
                        <p:par>
                          <p:cTn id="52" fill="hold">
                            <p:stCondLst>
                              <p:cond delay="6500"/>
                            </p:stCondLst>
                            <p:childTnLst>
                              <p:par>
                                <p:cTn id="53" presetID="22" presetClass="entr" presetSubtype="8" fill="hold" grpId="0" nodeType="afterEffect">
                                  <p:stCondLst>
                                    <p:cond delay="0"/>
                                  </p:stCondLst>
                                  <p:childTnLst>
                                    <p:set>
                                      <p:cBhvr>
                                        <p:cTn id="54" dur="1" fill="hold">
                                          <p:stCondLst>
                                            <p:cond delay="0"/>
                                          </p:stCondLst>
                                        </p:cTn>
                                        <p:tgtEl>
                                          <p:spTgt spid="791583"/>
                                        </p:tgtEl>
                                        <p:attrNameLst>
                                          <p:attrName>style.visibility</p:attrName>
                                        </p:attrNameLst>
                                      </p:cBhvr>
                                      <p:to>
                                        <p:strVal val="visible"/>
                                      </p:to>
                                    </p:set>
                                    <p:animEffect transition="in" filter="wipe(left)">
                                      <p:cBhvr>
                                        <p:cTn id="55" dur="500"/>
                                        <p:tgtEl>
                                          <p:spTgt spid="791583"/>
                                        </p:tgtEl>
                                      </p:cBhvr>
                                    </p:animEffect>
                                  </p:childTnLst>
                                </p:cTn>
                              </p:par>
                            </p:childTnLst>
                          </p:cTn>
                        </p:par>
                        <p:par>
                          <p:cTn id="56" fill="hold">
                            <p:stCondLst>
                              <p:cond delay="7000"/>
                            </p:stCondLst>
                            <p:childTnLst>
                              <p:par>
                                <p:cTn id="57" presetID="22" presetClass="entr" presetSubtype="8" fill="hold" grpId="0" nodeType="afterEffect">
                                  <p:stCondLst>
                                    <p:cond delay="0"/>
                                  </p:stCondLst>
                                  <p:childTnLst>
                                    <p:set>
                                      <p:cBhvr>
                                        <p:cTn id="58" dur="1" fill="hold">
                                          <p:stCondLst>
                                            <p:cond delay="0"/>
                                          </p:stCondLst>
                                        </p:cTn>
                                        <p:tgtEl>
                                          <p:spTgt spid="791584"/>
                                        </p:tgtEl>
                                        <p:attrNameLst>
                                          <p:attrName>style.visibility</p:attrName>
                                        </p:attrNameLst>
                                      </p:cBhvr>
                                      <p:to>
                                        <p:strVal val="visible"/>
                                      </p:to>
                                    </p:set>
                                    <p:animEffect transition="in" filter="wipe(left)">
                                      <p:cBhvr>
                                        <p:cTn id="59" dur="500"/>
                                        <p:tgtEl>
                                          <p:spTgt spid="791584"/>
                                        </p:tgtEl>
                                      </p:cBhvr>
                                    </p:animEffect>
                                  </p:childTnLst>
                                </p:cTn>
                              </p:par>
                            </p:childTnLst>
                          </p:cTn>
                        </p:par>
                        <p:par>
                          <p:cTn id="60" fill="hold">
                            <p:stCondLst>
                              <p:cond delay="7500"/>
                            </p:stCondLst>
                            <p:childTnLst>
                              <p:par>
                                <p:cTn id="61" presetID="22" presetClass="entr" presetSubtype="8" fill="hold" grpId="0" nodeType="afterEffect">
                                  <p:stCondLst>
                                    <p:cond delay="0"/>
                                  </p:stCondLst>
                                  <p:childTnLst>
                                    <p:set>
                                      <p:cBhvr>
                                        <p:cTn id="62" dur="1" fill="hold">
                                          <p:stCondLst>
                                            <p:cond delay="0"/>
                                          </p:stCondLst>
                                        </p:cTn>
                                        <p:tgtEl>
                                          <p:spTgt spid="791585"/>
                                        </p:tgtEl>
                                        <p:attrNameLst>
                                          <p:attrName>style.visibility</p:attrName>
                                        </p:attrNameLst>
                                      </p:cBhvr>
                                      <p:to>
                                        <p:strVal val="visible"/>
                                      </p:to>
                                    </p:set>
                                    <p:animEffect transition="in" filter="wipe(left)">
                                      <p:cBhvr>
                                        <p:cTn id="63" dur="500"/>
                                        <p:tgtEl>
                                          <p:spTgt spid="791585"/>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1" fill="hold" nodeType="click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wipe(up)">
                                      <p:cBhvr>
                                        <p:cTn id="68" dur="10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1571" grpId="0" animBg="1"/>
      <p:bldP spid="791572" grpId="0" animBg="1"/>
      <p:bldP spid="791573" grpId="0" animBg="1"/>
      <p:bldP spid="791574" grpId="0" animBg="1"/>
      <p:bldP spid="791575" grpId="0" animBg="1"/>
      <p:bldP spid="791576" grpId="0" animBg="1"/>
      <p:bldP spid="791577" grpId="0" animBg="1"/>
      <p:bldP spid="791578" grpId="0" animBg="1"/>
      <p:bldP spid="791579" grpId="0" animBg="1"/>
      <p:bldP spid="791580" grpId="0" animBg="1"/>
      <p:bldP spid="791581" grpId="0" animBg="1"/>
      <p:bldP spid="791582" grpId="0" animBg="1"/>
      <p:bldP spid="791583" grpId="0" animBg="1"/>
      <p:bldP spid="791584" grpId="0" animBg="1"/>
      <p:bldP spid="79158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Some recommendations</a:t>
            </a:r>
            <a:endParaRPr lang="en-US" dirty="0"/>
          </a:p>
        </p:txBody>
      </p:sp>
    </p:spTree>
    <p:extLst>
      <p:ext uri="{BB962C8B-B14F-4D97-AF65-F5344CB8AC3E}">
        <p14:creationId xmlns:p14="http://schemas.microsoft.com/office/powerpoint/2010/main" val="407491456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data centers and content networks:</a:t>
            </a:r>
            <a:br>
              <a:rPr lang="en-US" dirty="0" smtClean="0"/>
            </a:br>
            <a:r>
              <a:rPr lang="en-US" dirty="0" smtClean="0"/>
              <a:t>Delay-based TCP Congestion Control</a:t>
            </a:r>
            <a:endParaRPr lang="en-US" dirty="0"/>
          </a:p>
        </p:txBody>
      </p:sp>
      <p:sp>
        <p:nvSpPr>
          <p:cNvPr id="3" name="Text Placeholder 2"/>
          <p:cNvSpPr>
            <a:spLocks noGrp="1"/>
          </p:cNvSpPr>
          <p:nvPr>
            <p:ph type="body" sz="quarter" idx="10"/>
          </p:nvPr>
        </p:nvSpPr>
        <p:spPr>
          <a:xfrm>
            <a:off x="239713" y="1684534"/>
            <a:ext cx="8578850" cy="4624825"/>
          </a:xfrm>
        </p:spPr>
        <p:txBody>
          <a:bodyPr>
            <a:normAutofit lnSpcReduction="10000"/>
          </a:bodyPr>
          <a:lstStyle/>
          <a:p>
            <a:r>
              <a:rPr lang="en-US" dirty="0" smtClean="0"/>
              <a:t>In our dreams, hosts would implement a delay-based TCP</a:t>
            </a:r>
          </a:p>
          <a:p>
            <a:pPr lvl="1"/>
            <a:r>
              <a:rPr lang="en-US" dirty="0" smtClean="0"/>
              <a:t>By seeking an approximation to the knee, maximizes throughput while minimizing impact on competing traffic</a:t>
            </a:r>
          </a:p>
          <a:p>
            <a:r>
              <a:rPr lang="en-US" dirty="0" err="1" smtClean="0"/>
              <a:t>CalTech</a:t>
            </a:r>
            <a:r>
              <a:rPr lang="en-US" dirty="0" smtClean="0"/>
              <a:t> FAST</a:t>
            </a:r>
          </a:p>
          <a:p>
            <a:pPr lvl="1"/>
            <a:r>
              <a:rPr lang="en-US" dirty="0" smtClean="0"/>
              <a:t>Seeks to keep a quantum in the bottleneck queue</a:t>
            </a:r>
          </a:p>
          <a:p>
            <a:pPr lvl="1"/>
            <a:r>
              <a:rPr lang="en-US" dirty="0" smtClean="0"/>
              <a:t>Adapts more rapidly than traditional congestion control</a:t>
            </a:r>
          </a:p>
          <a:p>
            <a:pPr lvl="1"/>
            <a:r>
              <a:rPr lang="en-US" dirty="0" smtClean="0"/>
              <a:t>Effective, but doesn’t compete well with loss-based algorithms</a:t>
            </a:r>
          </a:p>
          <a:p>
            <a:r>
              <a:rPr lang="en-US" dirty="0" smtClean="0">
                <a:hlinkClick r:id="rId3"/>
              </a:rPr>
              <a:t>Hamilton Institute Delay-based Algorithm </a:t>
            </a:r>
            <a:endParaRPr lang="en-US" dirty="0" smtClean="0"/>
          </a:p>
          <a:p>
            <a:pPr lvl="1"/>
            <a:r>
              <a:rPr lang="en-US" dirty="0" smtClean="0"/>
              <a:t>Seeks to keep bottleneck queue statistically empty</a:t>
            </a:r>
          </a:p>
          <a:p>
            <a:pPr lvl="1"/>
            <a:r>
              <a:rPr lang="en-US" dirty="0" smtClean="0"/>
              <a:t>Competes well with loss-based algorithms</a:t>
            </a:r>
          </a:p>
          <a:p>
            <a:r>
              <a:rPr lang="en-US" dirty="0" smtClean="0">
                <a:hlinkClick r:id="rId4"/>
              </a:rPr>
              <a:t>Swinburne CAIA Delay-based Algorithm </a:t>
            </a:r>
            <a:endParaRPr lang="en-US" dirty="0" smtClean="0"/>
          </a:p>
          <a:p>
            <a:pPr lvl="1"/>
            <a:r>
              <a:rPr lang="en-US" dirty="0" smtClean="0"/>
              <a:t>Seeks </a:t>
            </a:r>
            <a:r>
              <a:rPr lang="en-US" dirty="0"/>
              <a:t>to keep bottleneck queue statistically empty</a:t>
            </a:r>
          </a:p>
          <a:p>
            <a:pPr lvl="1"/>
            <a:r>
              <a:rPr lang="en-US" dirty="0"/>
              <a:t>Competes well with loss-based algorithms</a:t>
            </a:r>
          </a:p>
        </p:txBody>
      </p:sp>
    </p:spTree>
    <p:extLst>
      <p:ext uri="{BB962C8B-B14F-4D97-AF65-F5344CB8AC3E}">
        <p14:creationId xmlns:p14="http://schemas.microsoft.com/office/powerpoint/2010/main" val="55021365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4678615"/>
            <a:ext cx="8558698" cy="646386"/>
          </a:xfrm>
        </p:spPr>
        <p:txBody>
          <a:bodyPr/>
          <a:lstStyle/>
          <a:p>
            <a:r>
              <a:rPr lang="en-US" dirty="0" smtClean="0"/>
              <a:t>What is buffer bloat? Why do I care?</a:t>
            </a:r>
            <a:endParaRPr lang="en-US" dirty="0"/>
          </a:p>
        </p:txBody>
      </p:sp>
      <p:pic>
        <p:nvPicPr>
          <p:cNvPr id="3" name="Picture 2" descr="davenport-rtt-overnight.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24" y="6348"/>
            <a:ext cx="4796246" cy="3706190"/>
          </a:xfrm>
          <a:prstGeom prst="rect">
            <a:avLst/>
          </a:prstGeom>
        </p:spPr>
      </p:pic>
      <p:pic>
        <p:nvPicPr>
          <p:cNvPr id="4" name="Picture 3" descr="davenport-full-rtt-distribution.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0529" y="6348"/>
            <a:ext cx="4796247" cy="3706190"/>
          </a:xfrm>
          <a:prstGeom prst="rect">
            <a:avLst/>
          </a:prstGeom>
        </p:spPr>
      </p:pic>
      <p:sp>
        <p:nvSpPr>
          <p:cNvPr id="5" name="TextBox 4"/>
          <p:cNvSpPr txBox="1"/>
          <p:nvPr/>
        </p:nvSpPr>
        <p:spPr>
          <a:xfrm>
            <a:off x="313347" y="3478286"/>
            <a:ext cx="4345849" cy="1200329"/>
          </a:xfrm>
          <a:prstGeom prst="rect">
            <a:avLst/>
          </a:prstGeom>
          <a:noFill/>
        </p:spPr>
        <p:txBody>
          <a:bodyPr wrap="none" rtlCol="0">
            <a:spAutoFit/>
          </a:bodyPr>
          <a:lstStyle/>
          <a:p>
            <a:r>
              <a:rPr lang="en-US" dirty="0" smtClean="0">
                <a:solidFill>
                  <a:schemeClr val="accent3">
                    <a:lumMod val="10000"/>
                  </a:schemeClr>
                </a:solidFill>
              </a:rPr>
              <a:t>Best shown using an example…</a:t>
            </a:r>
          </a:p>
          <a:p>
            <a:endParaRPr lang="en-US" dirty="0">
              <a:solidFill>
                <a:schemeClr val="accent3">
                  <a:lumMod val="10000"/>
                </a:schemeClr>
              </a:solidFill>
            </a:endParaRPr>
          </a:p>
          <a:p>
            <a:r>
              <a:rPr lang="en-US" dirty="0" smtClean="0">
                <a:solidFill>
                  <a:schemeClr val="accent3">
                    <a:lumMod val="10000"/>
                  </a:schemeClr>
                </a:solidFill>
              </a:rPr>
              <a:t>Ping RTT from a hotel to Cisco overnight</a:t>
            </a:r>
          </a:p>
          <a:p>
            <a:r>
              <a:rPr lang="en-US" dirty="0" smtClean="0">
                <a:solidFill>
                  <a:schemeClr val="accent3">
                    <a:lumMod val="10000"/>
                  </a:schemeClr>
                </a:solidFill>
              </a:rPr>
              <a:t>RTT varying from 278 </a:t>
            </a:r>
            <a:r>
              <a:rPr lang="en-US" dirty="0" err="1" smtClean="0">
                <a:solidFill>
                  <a:schemeClr val="accent3">
                    <a:lumMod val="10000"/>
                  </a:schemeClr>
                </a:solidFill>
              </a:rPr>
              <a:t>ms</a:t>
            </a:r>
            <a:r>
              <a:rPr lang="en-US" dirty="0" smtClean="0">
                <a:solidFill>
                  <a:schemeClr val="accent3">
                    <a:lumMod val="10000"/>
                  </a:schemeClr>
                </a:solidFill>
              </a:rPr>
              <a:t> to 9286 </a:t>
            </a:r>
            <a:r>
              <a:rPr lang="en-US" dirty="0" err="1" smtClean="0">
                <a:solidFill>
                  <a:schemeClr val="accent3">
                    <a:lumMod val="10000"/>
                  </a:schemeClr>
                </a:solidFill>
              </a:rPr>
              <a:t>ms</a:t>
            </a:r>
            <a:endParaRPr lang="en-US" dirty="0">
              <a:solidFill>
                <a:schemeClr val="accent3">
                  <a:lumMod val="10000"/>
                </a:schemeClr>
              </a:solidFill>
            </a:endParaRPr>
          </a:p>
        </p:txBody>
      </p:sp>
      <p:sp>
        <p:nvSpPr>
          <p:cNvPr id="6" name="TextBox 5"/>
          <p:cNvSpPr txBox="1"/>
          <p:nvPr/>
        </p:nvSpPr>
        <p:spPr>
          <a:xfrm>
            <a:off x="4789022" y="3466214"/>
            <a:ext cx="4354978" cy="1200329"/>
          </a:xfrm>
          <a:prstGeom prst="rect">
            <a:avLst/>
          </a:prstGeom>
          <a:noFill/>
        </p:spPr>
        <p:txBody>
          <a:bodyPr wrap="none" rtlCol="0">
            <a:spAutoFit/>
          </a:bodyPr>
          <a:lstStyle/>
          <a:p>
            <a:r>
              <a:rPr lang="en-US" dirty="0" smtClean="0">
                <a:solidFill>
                  <a:schemeClr val="accent3">
                    <a:lumMod val="10000"/>
                  </a:schemeClr>
                </a:solidFill>
              </a:rPr>
              <a:t>Delay distribution with odd spikes about </a:t>
            </a:r>
          </a:p>
          <a:p>
            <a:r>
              <a:rPr lang="en-US" dirty="0" smtClean="0">
                <a:solidFill>
                  <a:schemeClr val="accent3">
                    <a:lumMod val="10000"/>
                  </a:schemeClr>
                </a:solidFill>
              </a:rPr>
              <a:t>a TCP RTO apart;</a:t>
            </a:r>
          </a:p>
          <a:p>
            <a:r>
              <a:rPr lang="en-US" dirty="0" smtClean="0">
                <a:solidFill>
                  <a:schemeClr val="accent3">
                    <a:lumMod val="10000"/>
                  </a:schemeClr>
                </a:solidFill>
              </a:rPr>
              <a:t>Suggests that we actually had more than </a:t>
            </a:r>
          </a:p>
          <a:p>
            <a:r>
              <a:rPr lang="en-US" dirty="0" smtClean="0">
                <a:solidFill>
                  <a:schemeClr val="accent3">
                    <a:lumMod val="10000"/>
                  </a:schemeClr>
                </a:solidFill>
              </a:rPr>
              <a:t>one copy of the same segment in queue</a:t>
            </a:r>
            <a:endParaRPr lang="en-US" dirty="0">
              <a:solidFill>
                <a:schemeClr val="accent3">
                  <a:lumMod val="10000"/>
                </a:schemeClr>
              </a:solidFill>
            </a:endParaRPr>
          </a:p>
        </p:txBody>
      </p:sp>
      <p:sp>
        <p:nvSpPr>
          <p:cNvPr id="7" name="TextBox 6"/>
          <p:cNvSpPr txBox="1"/>
          <p:nvPr/>
        </p:nvSpPr>
        <p:spPr>
          <a:xfrm>
            <a:off x="2409702" y="5499142"/>
            <a:ext cx="4844561" cy="369332"/>
          </a:xfrm>
          <a:prstGeom prst="rect">
            <a:avLst/>
          </a:prstGeom>
          <a:noFill/>
        </p:spPr>
        <p:txBody>
          <a:bodyPr wrap="none" rtlCol="0">
            <a:spAutoFit/>
          </a:bodyPr>
          <a:lstStyle/>
          <a:p>
            <a:r>
              <a:rPr lang="en-US" b="1" i="1" dirty="0" smtClean="0">
                <a:solidFill>
                  <a:schemeClr val="accent3">
                    <a:lumMod val="10000"/>
                  </a:schemeClr>
                </a:solidFill>
              </a:rPr>
              <a:t>Because few applications actually worked</a:t>
            </a:r>
            <a:endParaRPr lang="en-US" b="1" i="1" dirty="0">
              <a:solidFill>
                <a:schemeClr val="accent3">
                  <a:lumMod val="10000"/>
                </a:schemeClr>
              </a:solidFill>
            </a:endParaRPr>
          </a:p>
        </p:txBody>
      </p:sp>
    </p:spTree>
    <p:extLst>
      <p:ext uri="{BB962C8B-B14F-4D97-AF65-F5344CB8AC3E}">
        <p14:creationId xmlns:p14="http://schemas.microsoft.com/office/powerpoint/2010/main" val="2177836240"/>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ssolv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Mark-based TCP</a:t>
            </a:r>
            <a:endParaRPr lang="en-US" dirty="0"/>
          </a:p>
        </p:txBody>
      </p:sp>
      <p:sp>
        <p:nvSpPr>
          <p:cNvPr id="3" name="Text Placeholder 2"/>
          <p:cNvSpPr>
            <a:spLocks noGrp="1"/>
          </p:cNvSpPr>
          <p:nvPr>
            <p:ph type="body" sz="quarter" idx="10"/>
          </p:nvPr>
        </p:nvSpPr>
        <p:spPr/>
        <p:txBody>
          <a:bodyPr/>
          <a:lstStyle/>
          <a:p>
            <a:r>
              <a:rPr lang="en-US" dirty="0" smtClean="0"/>
              <a:t>Explicit Congestion Control</a:t>
            </a:r>
          </a:p>
          <a:p>
            <a:r>
              <a:rPr lang="en-US" dirty="0" smtClean="0"/>
              <a:t>RFC 3168 ECN:</a:t>
            </a:r>
          </a:p>
          <a:p>
            <a:pPr lvl="1"/>
            <a:r>
              <a:rPr lang="en-US" dirty="0" smtClean="0"/>
              <a:t>On receipt of ECN Congestion Experienced, return signal in TCP to sender</a:t>
            </a:r>
          </a:p>
          <a:p>
            <a:pPr lvl="1"/>
            <a:r>
              <a:rPr lang="en-US" dirty="0" smtClean="0"/>
              <a:t>Sender reduces effective window by the same algorithm it uses on detection of loss</a:t>
            </a:r>
          </a:p>
          <a:p>
            <a:r>
              <a:rPr lang="en-US" dirty="0" smtClean="0"/>
              <a:t>Data Center TCP (DCTCP):</a:t>
            </a:r>
          </a:p>
          <a:p>
            <a:pPr lvl="1"/>
            <a:r>
              <a:rPr lang="en-US" dirty="0" smtClean="0"/>
              <a:t>Based on RFC 3168 (responds either to loss or ECN marks)</a:t>
            </a:r>
          </a:p>
          <a:p>
            <a:pPr lvl="1"/>
            <a:r>
              <a:rPr lang="en-US" dirty="0" smtClean="0"/>
              <a:t>Reduces effective window proportionally to mark rate</a:t>
            </a:r>
            <a:endParaRPr lang="en-US" dirty="0"/>
          </a:p>
        </p:txBody>
      </p:sp>
    </p:spTree>
    <p:extLst>
      <p:ext uri="{BB962C8B-B14F-4D97-AF65-F5344CB8AC3E}">
        <p14:creationId xmlns:p14="http://schemas.microsoft.com/office/powerpoint/2010/main" val="326051871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9702" y="198971"/>
            <a:ext cx="8588861" cy="838200"/>
          </a:xfrm>
        </p:spPr>
        <p:txBody>
          <a:bodyPr/>
          <a:lstStyle/>
          <a:p>
            <a:r>
              <a:rPr lang="en-US" dirty="0" smtClean="0"/>
              <a:t>And in your network…</a:t>
            </a:r>
            <a:endParaRPr lang="en-US" dirty="0"/>
          </a:p>
        </p:txBody>
      </p:sp>
      <p:sp>
        <p:nvSpPr>
          <p:cNvPr id="5" name="Text Placeholder 4"/>
          <p:cNvSpPr>
            <a:spLocks noGrp="1"/>
          </p:cNvSpPr>
          <p:nvPr>
            <p:ph type="body" sz="quarter" idx="10"/>
          </p:nvPr>
        </p:nvSpPr>
        <p:spPr>
          <a:xfrm>
            <a:off x="239713" y="1162757"/>
            <a:ext cx="8578850" cy="1765742"/>
          </a:xfrm>
          <a:ln>
            <a:solidFill>
              <a:srgbClr val="0096D6"/>
            </a:solidFill>
          </a:ln>
        </p:spPr>
        <p:txBody>
          <a:bodyPr>
            <a:normAutofit/>
          </a:bodyPr>
          <a:lstStyle/>
          <a:p>
            <a:r>
              <a:rPr lang="en-US" sz="2400" dirty="0" smtClean="0"/>
              <a:t>Routing and switching products should:</a:t>
            </a:r>
          </a:p>
          <a:p>
            <a:pPr lvl="1"/>
            <a:r>
              <a:rPr lang="en-US" sz="2000" dirty="0" smtClean="0"/>
              <a:t>Implement an AQM algorithm (RED, AVQ, Blue, etc.) on all interfaces</a:t>
            </a:r>
          </a:p>
          <a:p>
            <a:pPr lvl="1"/>
            <a:r>
              <a:rPr lang="en-US" sz="2000" dirty="0" smtClean="0"/>
              <a:t>Implement both dropping and ECN marking</a:t>
            </a:r>
          </a:p>
          <a:p>
            <a:r>
              <a:rPr lang="en-US" sz="2400" dirty="0" smtClean="0"/>
              <a:t>Target queue depth (informal recommendation):</a:t>
            </a:r>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187662632"/>
              </p:ext>
            </p:extLst>
          </p:nvPr>
        </p:nvGraphicFramePr>
        <p:xfrm>
          <a:off x="1523999" y="2928501"/>
          <a:ext cx="6601120" cy="3788210"/>
        </p:xfrm>
        <a:graphic>
          <a:graphicData uri="http://schemas.openxmlformats.org/drawingml/2006/table">
            <a:tbl>
              <a:tblPr firstRow="1" bandRow="1">
                <a:tableStyleId>{5C22544A-7EE6-4342-B048-85BDC9FD1C3A}</a:tableStyleId>
              </a:tblPr>
              <a:tblGrid>
                <a:gridCol w="1829779"/>
                <a:gridCol w="1365674"/>
                <a:gridCol w="1487777"/>
                <a:gridCol w="1917890"/>
              </a:tblGrid>
              <a:tr h="672274">
                <a:tc>
                  <a:txBody>
                    <a:bodyPr/>
                    <a:lstStyle/>
                    <a:p>
                      <a:pPr algn="ctr"/>
                      <a:r>
                        <a:rPr lang="en-US" dirty="0" smtClean="0"/>
                        <a:t>Bit rate (order of magnitude)</a:t>
                      </a:r>
                      <a:endParaRPr lang="en-US" dirty="0"/>
                    </a:p>
                  </a:txBody>
                  <a:tcPr/>
                </a:tc>
                <a:tc>
                  <a:txBody>
                    <a:bodyPr/>
                    <a:lstStyle/>
                    <a:p>
                      <a:pPr algn="ctr"/>
                      <a:r>
                        <a:rPr lang="en-US" dirty="0" smtClean="0"/>
                        <a:t>Min-thresh (</a:t>
                      </a:r>
                      <a:r>
                        <a:rPr lang="en-US" dirty="0" err="1" smtClean="0"/>
                        <a:t>ms</a:t>
                      </a:r>
                      <a:r>
                        <a:rPr lang="en-US" dirty="0" smtClean="0"/>
                        <a:t>)</a:t>
                      </a:r>
                      <a:endParaRPr lang="en-US" dirty="0"/>
                    </a:p>
                  </a:txBody>
                  <a:tcPr/>
                </a:tc>
                <a:tc>
                  <a:txBody>
                    <a:bodyPr/>
                    <a:lstStyle/>
                    <a:p>
                      <a:pPr algn="ctr"/>
                      <a:r>
                        <a:rPr lang="en-US" dirty="0" smtClean="0"/>
                        <a:t>Max-thresh (</a:t>
                      </a:r>
                      <a:r>
                        <a:rPr lang="en-US" dirty="0" err="1" smtClean="0"/>
                        <a:t>ms</a:t>
                      </a:r>
                      <a:r>
                        <a:rPr lang="en-US" dirty="0" smtClean="0"/>
                        <a:t>)</a:t>
                      </a:r>
                      <a:endParaRPr lang="en-US" dirty="0"/>
                    </a:p>
                  </a:txBody>
                  <a:tcPr/>
                </a:tc>
                <a:tc>
                  <a:txBody>
                    <a:bodyPr/>
                    <a:lstStyle/>
                    <a:p>
                      <a:pPr algn="ctr"/>
                      <a:r>
                        <a:rPr lang="en-US" dirty="0" smtClean="0"/>
                        <a:t>Target Packets in queue</a:t>
                      </a:r>
                      <a:endParaRPr lang="en-US" dirty="0"/>
                    </a:p>
                  </a:txBody>
                  <a:tcPr/>
                </a:tc>
              </a:tr>
              <a:tr h="389492">
                <a:tc>
                  <a:txBody>
                    <a:bodyPr/>
                    <a:lstStyle/>
                    <a:p>
                      <a:pPr algn="ctr"/>
                      <a:r>
                        <a:rPr lang="en-US" dirty="0" smtClean="0"/>
                        <a:t>10</a:t>
                      </a:r>
                      <a:r>
                        <a:rPr lang="en-US" baseline="30000" dirty="0" smtClean="0"/>
                        <a:t>4</a:t>
                      </a:r>
                      <a:endParaRPr lang="en-US" baseline="30000" dirty="0"/>
                    </a:p>
                  </a:txBody>
                  <a:tcPr/>
                </a:tc>
                <a:tc>
                  <a:txBody>
                    <a:bodyPr/>
                    <a:lstStyle/>
                    <a:p>
                      <a:pPr algn="ctr"/>
                      <a:r>
                        <a:rPr lang="en-US" dirty="0" smtClean="0"/>
                        <a:t>2400</a:t>
                      </a:r>
                      <a:endParaRPr lang="en-US" dirty="0"/>
                    </a:p>
                  </a:txBody>
                  <a:tcPr/>
                </a:tc>
                <a:tc>
                  <a:txBody>
                    <a:bodyPr/>
                    <a:lstStyle/>
                    <a:p>
                      <a:pPr algn="ctr"/>
                      <a:r>
                        <a:rPr lang="en-US" dirty="0" smtClean="0"/>
                        <a:t>6000</a:t>
                      </a:r>
                      <a:endParaRPr lang="en-US" dirty="0"/>
                    </a:p>
                  </a:txBody>
                  <a:tcPr/>
                </a:tc>
                <a:tc>
                  <a:txBody>
                    <a:bodyPr/>
                    <a:lstStyle/>
                    <a:p>
                      <a:pPr algn="ctr"/>
                      <a:r>
                        <a:rPr lang="en-US" dirty="0" smtClean="0"/>
                        <a:t>2</a:t>
                      </a:r>
                      <a:endParaRPr lang="en-US" dirty="0"/>
                    </a:p>
                  </a:txBody>
                  <a:tcPr/>
                </a:tc>
              </a:tr>
              <a:tr h="3894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10</a:t>
                      </a:r>
                      <a:r>
                        <a:rPr lang="en-US" baseline="30000" dirty="0" smtClean="0"/>
                        <a:t>5</a:t>
                      </a:r>
                    </a:p>
                  </a:txBody>
                  <a:tcPr/>
                </a:tc>
                <a:tc>
                  <a:txBody>
                    <a:bodyPr/>
                    <a:lstStyle/>
                    <a:p>
                      <a:pPr algn="ctr"/>
                      <a:r>
                        <a:rPr lang="en-US" dirty="0" smtClean="0"/>
                        <a:t>240</a:t>
                      </a:r>
                      <a:endParaRPr lang="en-US" dirty="0"/>
                    </a:p>
                  </a:txBody>
                  <a:tcPr/>
                </a:tc>
                <a:tc>
                  <a:txBody>
                    <a:bodyPr/>
                    <a:lstStyle/>
                    <a:p>
                      <a:pPr algn="ctr"/>
                      <a:r>
                        <a:rPr lang="en-US" dirty="0" smtClean="0"/>
                        <a:t>2400</a:t>
                      </a:r>
                      <a:endParaRPr lang="en-US" dirty="0"/>
                    </a:p>
                  </a:txBody>
                  <a:tcPr/>
                </a:tc>
                <a:tc>
                  <a:txBody>
                    <a:bodyPr/>
                    <a:lstStyle/>
                    <a:p>
                      <a:pPr algn="ctr"/>
                      <a:r>
                        <a:rPr lang="en-US" dirty="0" smtClean="0"/>
                        <a:t>2</a:t>
                      </a:r>
                      <a:endParaRPr lang="en-US" dirty="0"/>
                    </a:p>
                  </a:txBody>
                  <a:tcPr/>
                </a:tc>
              </a:tr>
              <a:tr h="3894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10</a:t>
                      </a:r>
                      <a:r>
                        <a:rPr lang="en-US" baseline="30000" dirty="0" smtClean="0"/>
                        <a:t>6</a:t>
                      </a:r>
                    </a:p>
                  </a:txBody>
                  <a:tcPr/>
                </a:tc>
                <a:tc>
                  <a:txBody>
                    <a:bodyPr/>
                    <a:lstStyle/>
                    <a:p>
                      <a:pPr algn="ctr"/>
                      <a:r>
                        <a:rPr lang="en-US" dirty="0" smtClean="0"/>
                        <a:t>32</a:t>
                      </a:r>
                      <a:endParaRPr lang="en-US" dirty="0"/>
                    </a:p>
                  </a:txBody>
                  <a:tcPr/>
                </a:tc>
                <a:tc>
                  <a:txBody>
                    <a:bodyPr/>
                    <a:lstStyle/>
                    <a:p>
                      <a:pPr algn="ctr"/>
                      <a:r>
                        <a:rPr lang="en-US" dirty="0" smtClean="0"/>
                        <a:t>320</a:t>
                      </a:r>
                      <a:endParaRPr lang="en-US" dirty="0"/>
                    </a:p>
                  </a:txBody>
                  <a:tcPr/>
                </a:tc>
                <a:tc>
                  <a:txBody>
                    <a:bodyPr/>
                    <a:lstStyle/>
                    <a:p>
                      <a:pPr algn="ctr"/>
                      <a:r>
                        <a:rPr lang="en-US" dirty="0" smtClean="0"/>
                        <a:t>2.6</a:t>
                      </a:r>
                      <a:endParaRPr lang="en-US" dirty="0"/>
                    </a:p>
                  </a:txBody>
                  <a:tcPr/>
                </a:tc>
              </a:tr>
              <a:tr h="3894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10</a:t>
                      </a:r>
                      <a:r>
                        <a:rPr lang="en-US" baseline="30000" dirty="0" smtClean="0"/>
                        <a:t>7</a:t>
                      </a:r>
                    </a:p>
                  </a:txBody>
                  <a:tcPr/>
                </a:tc>
                <a:tc>
                  <a:txBody>
                    <a:bodyPr/>
                    <a:lstStyle/>
                    <a:p>
                      <a:pPr algn="ctr"/>
                      <a:r>
                        <a:rPr lang="en-US" dirty="0" smtClean="0"/>
                        <a:t>16</a:t>
                      </a:r>
                      <a:endParaRPr lang="en-US" dirty="0"/>
                    </a:p>
                  </a:txBody>
                  <a:tcPr/>
                </a:tc>
                <a:tc>
                  <a:txBody>
                    <a:bodyPr/>
                    <a:lstStyle/>
                    <a:p>
                      <a:pPr algn="ctr"/>
                      <a:r>
                        <a:rPr lang="en-US" dirty="0" smtClean="0"/>
                        <a:t>160</a:t>
                      </a:r>
                      <a:endParaRPr lang="en-US" dirty="0"/>
                    </a:p>
                  </a:txBody>
                  <a:tcPr/>
                </a:tc>
                <a:tc>
                  <a:txBody>
                    <a:bodyPr/>
                    <a:lstStyle/>
                    <a:p>
                      <a:pPr algn="ctr"/>
                      <a:r>
                        <a:rPr lang="en-US" dirty="0" smtClean="0"/>
                        <a:t>13</a:t>
                      </a:r>
                      <a:endParaRPr lang="en-US" dirty="0"/>
                    </a:p>
                  </a:txBody>
                  <a:tcPr/>
                </a:tc>
              </a:tr>
              <a:tr h="3894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10</a:t>
                      </a:r>
                      <a:r>
                        <a:rPr lang="en-US" baseline="30000" dirty="0" smtClean="0"/>
                        <a:t>8</a:t>
                      </a:r>
                    </a:p>
                  </a:txBody>
                  <a:tcPr/>
                </a:tc>
                <a:tc>
                  <a:txBody>
                    <a:bodyPr/>
                    <a:lstStyle/>
                    <a:p>
                      <a:pPr algn="ctr"/>
                      <a:r>
                        <a:rPr lang="en-US" dirty="0" smtClean="0"/>
                        <a:t>8</a:t>
                      </a:r>
                      <a:endParaRPr lang="en-US" dirty="0"/>
                    </a:p>
                  </a:txBody>
                  <a:tcPr/>
                </a:tc>
                <a:tc>
                  <a:txBody>
                    <a:bodyPr/>
                    <a:lstStyle/>
                    <a:p>
                      <a:pPr algn="ctr"/>
                      <a:r>
                        <a:rPr lang="en-US" dirty="0" smtClean="0"/>
                        <a:t>80</a:t>
                      </a:r>
                      <a:endParaRPr lang="en-US" dirty="0"/>
                    </a:p>
                  </a:txBody>
                  <a:tcPr/>
                </a:tc>
                <a:tc>
                  <a:txBody>
                    <a:bodyPr/>
                    <a:lstStyle/>
                    <a:p>
                      <a:pPr algn="ctr"/>
                      <a:r>
                        <a:rPr lang="en-US" dirty="0" smtClean="0"/>
                        <a:t>67</a:t>
                      </a:r>
                      <a:endParaRPr lang="en-US" dirty="0"/>
                    </a:p>
                  </a:txBody>
                  <a:tcPr/>
                </a:tc>
              </a:tr>
              <a:tr h="3894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10</a:t>
                      </a:r>
                      <a:r>
                        <a:rPr lang="en-US" baseline="30000" dirty="0" smtClean="0"/>
                        <a:t>9</a:t>
                      </a:r>
                    </a:p>
                  </a:txBody>
                  <a:tcPr/>
                </a:tc>
                <a:tc>
                  <a:txBody>
                    <a:bodyPr/>
                    <a:lstStyle/>
                    <a:p>
                      <a:pPr algn="ctr"/>
                      <a:r>
                        <a:rPr lang="en-US" dirty="0" smtClean="0"/>
                        <a:t>4</a:t>
                      </a:r>
                      <a:endParaRPr lang="en-US" dirty="0"/>
                    </a:p>
                  </a:txBody>
                  <a:tcPr/>
                </a:tc>
                <a:tc>
                  <a:txBody>
                    <a:bodyPr/>
                    <a:lstStyle/>
                    <a:p>
                      <a:pPr algn="ctr"/>
                      <a:r>
                        <a:rPr lang="en-US" dirty="0" smtClean="0"/>
                        <a:t>40</a:t>
                      </a:r>
                      <a:endParaRPr lang="en-US" dirty="0"/>
                    </a:p>
                  </a:txBody>
                  <a:tcPr/>
                </a:tc>
                <a:tc>
                  <a:txBody>
                    <a:bodyPr/>
                    <a:lstStyle/>
                    <a:p>
                      <a:pPr algn="ctr"/>
                      <a:r>
                        <a:rPr lang="en-US" dirty="0" smtClean="0"/>
                        <a:t>333</a:t>
                      </a:r>
                      <a:endParaRPr lang="en-US" dirty="0"/>
                    </a:p>
                  </a:txBody>
                  <a:tcPr/>
                </a:tc>
              </a:tr>
              <a:tr h="3894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10</a:t>
                      </a:r>
                      <a:r>
                        <a:rPr lang="en-US" baseline="30000" dirty="0" smtClean="0"/>
                        <a:t>10</a:t>
                      </a:r>
                    </a:p>
                  </a:txBody>
                  <a:tcPr/>
                </a:tc>
                <a:tc>
                  <a:txBody>
                    <a:bodyPr/>
                    <a:lstStyle/>
                    <a:p>
                      <a:pPr algn="ctr"/>
                      <a:r>
                        <a:rPr lang="en-US" dirty="0" smtClean="0"/>
                        <a:t>2</a:t>
                      </a:r>
                      <a:endParaRPr lang="en-US" dirty="0"/>
                    </a:p>
                  </a:txBody>
                  <a:tcPr/>
                </a:tc>
                <a:tc>
                  <a:txBody>
                    <a:bodyPr/>
                    <a:lstStyle/>
                    <a:p>
                      <a:pPr algn="ctr"/>
                      <a:r>
                        <a:rPr lang="en-US" dirty="0" smtClean="0"/>
                        <a:t>20</a:t>
                      </a:r>
                      <a:endParaRPr lang="en-US" dirty="0"/>
                    </a:p>
                  </a:txBody>
                  <a:tcPr/>
                </a:tc>
                <a:tc>
                  <a:txBody>
                    <a:bodyPr/>
                    <a:lstStyle/>
                    <a:p>
                      <a:pPr algn="ctr"/>
                      <a:r>
                        <a:rPr lang="en-US" dirty="0" smtClean="0"/>
                        <a:t>1667</a:t>
                      </a:r>
                      <a:endParaRPr lang="en-US" dirty="0"/>
                    </a:p>
                  </a:txBody>
                  <a:tcPr/>
                </a:tc>
              </a:tr>
              <a:tr h="3894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10</a:t>
                      </a:r>
                      <a:r>
                        <a:rPr lang="en-US" baseline="30000" dirty="0" smtClean="0"/>
                        <a:t>11</a:t>
                      </a:r>
                    </a:p>
                  </a:txBody>
                  <a:tcPr/>
                </a:tc>
                <a:tc>
                  <a:txBody>
                    <a:bodyPr/>
                    <a:lstStyle/>
                    <a:p>
                      <a:pPr algn="ctr"/>
                      <a:r>
                        <a:rPr lang="en-US" dirty="0" smtClean="0"/>
                        <a:t>1</a:t>
                      </a:r>
                      <a:endParaRPr lang="en-US" dirty="0"/>
                    </a:p>
                  </a:txBody>
                  <a:tcPr/>
                </a:tc>
                <a:tc>
                  <a:txBody>
                    <a:bodyPr/>
                    <a:lstStyle/>
                    <a:p>
                      <a:pPr algn="ctr"/>
                      <a:r>
                        <a:rPr lang="en-US" dirty="0" smtClean="0"/>
                        <a:t>10</a:t>
                      </a:r>
                      <a:endParaRPr lang="en-US" dirty="0"/>
                    </a:p>
                  </a:txBody>
                  <a:tcPr/>
                </a:tc>
                <a:tc>
                  <a:txBody>
                    <a:bodyPr/>
                    <a:lstStyle/>
                    <a:p>
                      <a:pPr algn="ctr"/>
                      <a:r>
                        <a:rPr lang="en-US" dirty="0" smtClean="0"/>
                        <a:t>8333</a:t>
                      </a:r>
                      <a:endParaRPr lang="en-US" dirty="0"/>
                    </a:p>
                  </a:txBody>
                  <a:tcPr/>
                </a:tc>
              </a:tr>
            </a:tbl>
          </a:graphicData>
        </a:graphic>
      </p:graphicFrame>
    </p:spTree>
    <p:extLst>
      <p:ext uri="{BB962C8B-B14F-4D97-AF65-F5344CB8AC3E}">
        <p14:creationId xmlns:p14="http://schemas.microsoft.com/office/powerpoint/2010/main" val="1174412084"/>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785366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reduc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000" y="0"/>
            <a:ext cx="8619170" cy="5906630"/>
          </a:xfrm>
          <a:prstGeom prst="rect">
            <a:avLst/>
          </a:prstGeom>
        </p:spPr>
      </p:pic>
      <p:sp>
        <p:nvSpPr>
          <p:cNvPr id="2" name="Title 1"/>
          <p:cNvSpPr>
            <a:spLocks noGrp="1"/>
          </p:cNvSpPr>
          <p:nvPr>
            <p:ph type="title"/>
          </p:nvPr>
        </p:nvSpPr>
        <p:spPr>
          <a:xfrm>
            <a:off x="229702" y="5643907"/>
            <a:ext cx="8558698" cy="742253"/>
          </a:xfrm>
        </p:spPr>
        <p:txBody>
          <a:bodyPr/>
          <a:lstStyle/>
          <a:p>
            <a:r>
              <a:rPr lang="en-US" dirty="0" smtClean="0"/>
              <a:t>A typical TCP transfer</a:t>
            </a:r>
            <a:endParaRPr lang="en-US" dirty="0"/>
          </a:p>
        </p:txBody>
      </p:sp>
    </p:spTree>
    <p:extLst>
      <p:ext uri="{BB962C8B-B14F-4D97-AF65-F5344CB8AC3E}">
        <p14:creationId xmlns:p14="http://schemas.microsoft.com/office/powerpoint/2010/main" val="2566094451"/>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9702" y="432215"/>
            <a:ext cx="8914298" cy="838200"/>
          </a:xfrm>
        </p:spPr>
        <p:txBody>
          <a:bodyPr/>
          <a:lstStyle/>
          <a:p>
            <a:r>
              <a:rPr lang="en-US" dirty="0" smtClean="0"/>
              <a:t>Where does it come from? access networks, but not just access networks</a:t>
            </a:r>
            <a:endParaRPr lang="en-US" dirty="0"/>
          </a:p>
        </p:txBody>
      </p:sp>
      <p:sp>
        <p:nvSpPr>
          <p:cNvPr id="4" name="Text Placeholder 3"/>
          <p:cNvSpPr>
            <a:spLocks noGrp="1"/>
          </p:cNvSpPr>
          <p:nvPr>
            <p:ph type="body" sz="quarter" idx="10"/>
          </p:nvPr>
        </p:nvSpPr>
        <p:spPr/>
        <p:txBody>
          <a:bodyPr>
            <a:normAutofit fontScale="92500" lnSpcReduction="10000"/>
          </a:bodyPr>
          <a:lstStyle/>
          <a:p>
            <a:r>
              <a:rPr lang="en-US" dirty="0" smtClean="0"/>
              <a:t>Seen in serial lines, ISP DSH and optical networks at all speeds, LANs, </a:t>
            </a:r>
            <a:r>
              <a:rPr lang="en-US" dirty="0" err="1" smtClean="0"/>
              <a:t>WiFi</a:t>
            </a:r>
            <a:r>
              <a:rPr lang="en-US" dirty="0" smtClean="0"/>
              <a:t> networks, and input-queued backplanes such as Nexus – in fact, any queue</a:t>
            </a:r>
          </a:p>
          <a:p>
            <a:r>
              <a:rPr lang="en-US" dirty="0" smtClean="0"/>
              <a:t>The buffering delay affects all traffic in the same or lower priority queue, particularly impacting delay sensitive applications like VOIP and rate-sensitive applications like video</a:t>
            </a:r>
          </a:p>
          <a:p>
            <a:r>
              <a:rPr lang="en-US" dirty="0" smtClean="0"/>
              <a:t>Common reality to all of those:</a:t>
            </a:r>
          </a:p>
          <a:p>
            <a:pPr lvl="1"/>
            <a:r>
              <a:rPr lang="en-US" dirty="0" smtClean="0"/>
              <a:t>Offered load at an interface or on a path approximates or exceeds capacity, and as a result a queue builds, even if on a very short time scale</a:t>
            </a:r>
          </a:p>
          <a:p>
            <a:r>
              <a:rPr lang="en-US" dirty="0" smtClean="0"/>
              <a:t>Shared media a special case:</a:t>
            </a:r>
          </a:p>
          <a:p>
            <a:pPr lvl="1"/>
            <a:r>
              <a:rPr lang="en-US" dirty="0" err="1" smtClean="0"/>
              <a:t>WiFi</a:t>
            </a:r>
            <a:r>
              <a:rPr lang="en-US" dirty="0" smtClean="0"/>
              <a:t>, single cable Ethernet, input-queued backplanes, and other shared media are best modeled as having two queues – </a:t>
            </a:r>
          </a:p>
          <a:p>
            <a:pPr marL="855662" lvl="2" indent="-285750">
              <a:buFont typeface="Arial"/>
              <a:buChar char="•"/>
            </a:pPr>
            <a:r>
              <a:rPr lang="en-US" dirty="0" smtClean="0"/>
              <a:t>One of packets in each interface </a:t>
            </a:r>
          </a:p>
          <a:p>
            <a:pPr marL="855662" lvl="2" indent="-285750">
              <a:buFont typeface="Arial"/>
              <a:buChar char="•"/>
            </a:pPr>
            <a:r>
              <a:rPr lang="en-US" dirty="0" smtClean="0"/>
              <a:t>One with interfaces seeking access to the channel</a:t>
            </a:r>
          </a:p>
          <a:p>
            <a:pPr lvl="1"/>
            <a:r>
              <a:rPr lang="en-US" dirty="0" smtClean="0"/>
              <a:t>As a result, in a congested shared medium, even an uncongested interface can experience congestion</a:t>
            </a:r>
            <a:endParaRPr lang="en-US" dirty="0"/>
          </a:p>
        </p:txBody>
      </p:sp>
    </p:spTree>
    <p:extLst>
      <p:ext uri="{BB962C8B-B14F-4D97-AF65-F5344CB8AC3E}">
        <p14:creationId xmlns:p14="http://schemas.microsoft.com/office/powerpoint/2010/main" val="84896249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dissolve">
                                      <p:cBhvr>
                                        <p:cTn id="11" dur="500"/>
                                        <p:tgtEl>
                                          <p:spTgt spid="4">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dissolve">
                                      <p:cBhvr>
                                        <p:cTn id="16" dur="500"/>
                                        <p:tgtEl>
                                          <p:spTgt spid="4">
                                            <p:txEl>
                                              <p:pRg st="2" end="2"/>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dissolve">
                                      <p:cBhvr>
                                        <p:cTn id="19" dur="500"/>
                                        <p:tgtEl>
                                          <p:spTgt spid="4">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dissolve">
                                      <p:cBhvr>
                                        <p:cTn id="24" dur="500"/>
                                        <p:tgtEl>
                                          <p:spTgt spid="4">
                                            <p:txEl>
                                              <p:pRg st="4" end="4"/>
                                            </p:txEl>
                                          </p:spTgt>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dissolve">
                                      <p:cBhvr>
                                        <p:cTn id="27" dur="500"/>
                                        <p:tgtEl>
                                          <p:spTgt spid="4">
                                            <p:txEl>
                                              <p:pRg st="5" end="5"/>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4">
                                            <p:txEl>
                                              <p:pRg st="6" end="6"/>
                                            </p:txEl>
                                          </p:spTgt>
                                        </p:tgtEl>
                                        <p:attrNameLst>
                                          <p:attrName>style.visibility</p:attrName>
                                        </p:attrNameLst>
                                      </p:cBhvr>
                                      <p:to>
                                        <p:strVal val="visible"/>
                                      </p:to>
                                    </p:set>
                                    <p:animEffect transition="in" filter="dissolve">
                                      <p:cBhvr>
                                        <p:cTn id="30" dur="500"/>
                                        <p:tgtEl>
                                          <p:spTgt spid="4">
                                            <p:txEl>
                                              <p:pRg st="6" end="6"/>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4">
                                            <p:txEl>
                                              <p:pRg st="7" end="7"/>
                                            </p:txEl>
                                          </p:spTgt>
                                        </p:tgtEl>
                                        <p:attrNameLst>
                                          <p:attrName>style.visibility</p:attrName>
                                        </p:attrNameLst>
                                      </p:cBhvr>
                                      <p:to>
                                        <p:strVal val="visible"/>
                                      </p:to>
                                    </p:set>
                                    <p:animEffect transition="in" filter="dissolve">
                                      <p:cBhvr>
                                        <p:cTn id="33" dur="500"/>
                                        <p:tgtEl>
                                          <p:spTgt spid="4">
                                            <p:txEl>
                                              <p:pRg st="7" end="7"/>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4">
                                            <p:txEl>
                                              <p:pRg st="8" end="8"/>
                                            </p:txEl>
                                          </p:spTgt>
                                        </p:tgtEl>
                                        <p:attrNameLst>
                                          <p:attrName>style.visibility</p:attrName>
                                        </p:attrNameLst>
                                      </p:cBhvr>
                                      <p:to>
                                        <p:strVal val="visible"/>
                                      </p:to>
                                    </p:set>
                                    <p:animEffect transition="in" filter="dissolve">
                                      <p:cBhvr>
                                        <p:cTn id="36"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1-oc12"/>
          <p:cNvPicPr>
            <a:picLocks noChangeAspect="1" noChangeArrowheads="1"/>
          </p:cNvPicPr>
          <p:nvPr/>
        </p:nvPicPr>
        <p:blipFill>
          <a:blip r:embed="rId4" cstate="print"/>
          <a:srcRect/>
          <a:stretch>
            <a:fillRect/>
          </a:stretch>
        </p:blipFill>
        <p:spPr bwMode="auto">
          <a:xfrm>
            <a:off x="84430" y="432215"/>
            <a:ext cx="9059570" cy="6326657"/>
          </a:xfrm>
          <a:prstGeom prst="rect">
            <a:avLst/>
          </a:prstGeom>
          <a:noFill/>
        </p:spPr>
      </p:pic>
      <p:sp>
        <p:nvSpPr>
          <p:cNvPr id="2" name="Title 1"/>
          <p:cNvSpPr>
            <a:spLocks noGrp="1"/>
          </p:cNvSpPr>
          <p:nvPr>
            <p:ph type="title"/>
          </p:nvPr>
        </p:nvSpPr>
        <p:spPr>
          <a:xfrm>
            <a:off x="2300931" y="432215"/>
            <a:ext cx="6517632" cy="838200"/>
          </a:xfrm>
        </p:spPr>
        <p:txBody>
          <a:bodyPr/>
          <a:lstStyle/>
          <a:p>
            <a:r>
              <a:rPr lang="en-US" dirty="0" smtClean="0"/>
              <a:t>Fundamental Queuing theory</a:t>
            </a:r>
            <a:endParaRPr lang="en-US" dirty="0"/>
          </a:p>
        </p:txBody>
      </p:sp>
      <p:sp>
        <p:nvSpPr>
          <p:cNvPr id="3" name="Text Placeholder 2"/>
          <p:cNvSpPr>
            <a:spLocks noGrp="1"/>
          </p:cNvSpPr>
          <p:nvPr>
            <p:ph type="body" sz="quarter" idx="10"/>
          </p:nvPr>
        </p:nvSpPr>
        <p:spPr>
          <a:xfrm>
            <a:off x="741829" y="1735326"/>
            <a:ext cx="8076733" cy="4574033"/>
          </a:xfrm>
        </p:spPr>
        <p:txBody>
          <a:bodyPr/>
          <a:lstStyle/>
          <a:p>
            <a:r>
              <a:rPr lang="en-US" dirty="0" smtClean="0"/>
              <a:t>Average delay at an interface is inversely proportional to average available bandwidth</a:t>
            </a:r>
          </a:p>
          <a:p>
            <a:endParaRPr lang="en-US" dirty="0"/>
          </a:p>
          <a:p>
            <a:endParaRPr lang="en-US" dirty="0" smtClean="0"/>
          </a:p>
          <a:p>
            <a:r>
              <a:rPr lang="en-US" dirty="0" smtClean="0"/>
              <a:t>In other words, average delay shoots to infinity (loss) when a link is fully used.</a:t>
            </a:r>
          </a:p>
          <a:p>
            <a:pPr lvl="1"/>
            <a:r>
              <a:rPr lang="en-US" dirty="0" smtClean="0"/>
              <a:t>Independent of bandwidth (adding bandwidth changes or delays the effect, but does not solve the problem)</a:t>
            </a:r>
          </a:p>
          <a:p>
            <a:pPr lvl="1"/>
            <a:r>
              <a:rPr lang="en-US" dirty="0" smtClean="0"/>
              <a:t>Not driven by the number of sessions using the link (it might be a lot of little ones or a smaller number of big ones)</a:t>
            </a:r>
          </a:p>
          <a:p>
            <a:pPr lvl="1"/>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1879812494"/>
              </p:ext>
            </p:extLst>
          </p:nvPr>
        </p:nvGraphicFramePr>
        <p:xfrm>
          <a:off x="2401292" y="2439518"/>
          <a:ext cx="4847749" cy="918296"/>
        </p:xfrm>
        <a:graphic>
          <a:graphicData uri="http://schemas.openxmlformats.org/presentationml/2006/ole">
            <mc:AlternateContent xmlns:mc="http://schemas.openxmlformats.org/markup-compatibility/2006">
              <mc:Choice xmlns:v="urn:schemas-microsoft-com:vml" Requires="v">
                <p:oleObj spid="_x0000_s1067" name="Equation" r:id="rId5" imgW="2870640" imgH="530280" progId="Equation.3">
                  <p:embed/>
                </p:oleObj>
              </mc:Choice>
              <mc:Fallback>
                <p:oleObj name="Equation" r:id="rId5" imgW="2870640" imgH="530280" progId="Equation.3">
                  <p:embed/>
                  <p:pic>
                    <p:nvPicPr>
                      <p:cNvPr id="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1292" y="2439518"/>
                        <a:ext cx="4847749" cy="9182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7720063" y="2804522"/>
            <a:ext cx="979618" cy="369332"/>
          </a:xfrm>
          <a:prstGeom prst="rect">
            <a:avLst/>
          </a:prstGeom>
          <a:noFill/>
        </p:spPr>
        <p:txBody>
          <a:bodyPr wrap="none" rtlCol="0">
            <a:spAutoFit/>
          </a:bodyPr>
          <a:lstStyle/>
          <a:p>
            <a:r>
              <a:rPr lang="en-US" dirty="0" smtClean="0"/>
              <a:t>(M/M/1)</a:t>
            </a:r>
            <a:endParaRPr lang="en-US" dirty="0"/>
          </a:p>
        </p:txBody>
      </p:sp>
      <p:sp>
        <p:nvSpPr>
          <p:cNvPr id="7" name="TextBox 6"/>
          <p:cNvSpPr txBox="1"/>
          <p:nvPr/>
        </p:nvSpPr>
        <p:spPr>
          <a:xfrm>
            <a:off x="5182559" y="6512905"/>
            <a:ext cx="3636004" cy="338554"/>
          </a:xfrm>
          <a:prstGeom prst="rect">
            <a:avLst/>
          </a:prstGeom>
          <a:noFill/>
        </p:spPr>
        <p:txBody>
          <a:bodyPr wrap="none" rtlCol="0">
            <a:spAutoFit/>
          </a:bodyPr>
          <a:lstStyle/>
          <a:p>
            <a:r>
              <a:rPr lang="en-US" sz="1600" i="1" dirty="0" smtClean="0"/>
              <a:t>Graphic courtesy Sprint, Apricot 2004</a:t>
            </a:r>
            <a:endParaRPr lang="en-US" sz="1600" i="1" dirty="0"/>
          </a:p>
        </p:txBody>
      </p:sp>
    </p:spTree>
    <p:extLst>
      <p:ext uri="{BB962C8B-B14F-4D97-AF65-F5344CB8AC3E}">
        <p14:creationId xmlns:p14="http://schemas.microsoft.com/office/powerpoint/2010/main" val="107010967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Not a new problem</a:t>
            </a:r>
            <a:endParaRPr lang="en-US" dirty="0"/>
          </a:p>
        </p:txBody>
      </p:sp>
      <p:sp>
        <p:nvSpPr>
          <p:cNvPr id="4" name="Text Placeholder 3"/>
          <p:cNvSpPr>
            <a:spLocks noGrp="1"/>
          </p:cNvSpPr>
          <p:nvPr>
            <p:ph type="body" sz="quarter" idx="10"/>
          </p:nvPr>
        </p:nvSpPr>
        <p:spPr/>
        <p:txBody>
          <a:bodyPr>
            <a:normAutofit lnSpcReduction="10000"/>
          </a:bodyPr>
          <a:lstStyle/>
          <a:p>
            <a:r>
              <a:rPr lang="en-US" dirty="0" smtClean="0"/>
              <a:t>Predicted by </a:t>
            </a:r>
            <a:r>
              <a:rPr lang="en-US" dirty="0" err="1" smtClean="0"/>
              <a:t>Kleinrock</a:t>
            </a:r>
            <a:r>
              <a:rPr lang="en-US" dirty="0" smtClean="0"/>
              <a:t> in 1960’s </a:t>
            </a:r>
          </a:p>
          <a:p>
            <a:pPr lvl="1"/>
            <a:r>
              <a:rPr lang="en-US" dirty="0" smtClean="0"/>
              <a:t>Dissertation and “</a:t>
            </a:r>
            <a:r>
              <a:rPr lang="en-US" dirty="0" err="1" smtClean="0"/>
              <a:t>Queueing</a:t>
            </a:r>
            <a:r>
              <a:rPr lang="en-US" dirty="0" smtClean="0"/>
              <a:t> Systems”</a:t>
            </a:r>
          </a:p>
          <a:p>
            <a:r>
              <a:rPr lang="en-US" dirty="0" smtClean="0"/>
              <a:t>RFCs 896 and 970, dated 1984-1985, address network congestion</a:t>
            </a:r>
          </a:p>
          <a:p>
            <a:pPr lvl="1"/>
            <a:r>
              <a:rPr lang="en-US" dirty="0" smtClean="0"/>
              <a:t>TCP’s “Nagle” algorithm and the development of “fair” queuing</a:t>
            </a:r>
            <a:endParaRPr lang="en-US" dirty="0"/>
          </a:p>
          <a:p>
            <a:r>
              <a:rPr lang="en-US" dirty="0" smtClean="0"/>
              <a:t>Subject of</a:t>
            </a:r>
          </a:p>
          <a:p>
            <a:pPr lvl="1"/>
            <a:r>
              <a:rPr lang="en-US" dirty="0"/>
              <a:t>RFC </a:t>
            </a:r>
            <a:r>
              <a:rPr lang="en-US" dirty="0" smtClean="0"/>
              <a:t>2309: </a:t>
            </a:r>
            <a:r>
              <a:rPr lang="en-US" i="1" dirty="0"/>
              <a:t>Recommendations on Queue Management and Congestion Avoidance </a:t>
            </a:r>
            <a:r>
              <a:rPr lang="en-US" i="1" dirty="0" smtClean="0"/>
              <a:t>in the </a:t>
            </a:r>
            <a:r>
              <a:rPr lang="en-US" i="1" dirty="0"/>
              <a:t>Internet</a:t>
            </a:r>
            <a:r>
              <a:rPr lang="en-US" i="1" dirty="0" smtClean="0"/>
              <a:t>.</a:t>
            </a:r>
          </a:p>
          <a:p>
            <a:pPr lvl="1"/>
            <a:r>
              <a:rPr lang="en-US" dirty="0"/>
              <a:t>RFC </a:t>
            </a:r>
            <a:r>
              <a:rPr lang="en-US" dirty="0" smtClean="0"/>
              <a:t>1633: </a:t>
            </a:r>
            <a:r>
              <a:rPr lang="en-US" i="1" dirty="0"/>
              <a:t>Integrated Services in the Internet Architecture: an </a:t>
            </a:r>
            <a:r>
              <a:rPr lang="en-US" i="1" dirty="0" smtClean="0"/>
              <a:t>Overview</a:t>
            </a:r>
          </a:p>
          <a:p>
            <a:pPr lvl="1"/>
            <a:r>
              <a:rPr lang="en-US" dirty="0"/>
              <a:t>RFC </a:t>
            </a:r>
            <a:r>
              <a:rPr lang="en-US" dirty="0" smtClean="0"/>
              <a:t>2475: </a:t>
            </a:r>
            <a:r>
              <a:rPr lang="en-US" i="1" dirty="0"/>
              <a:t>An Architecture for Differentiated Service</a:t>
            </a:r>
            <a:r>
              <a:rPr lang="en-US" i="1" dirty="0" smtClean="0"/>
              <a:t>.</a:t>
            </a:r>
          </a:p>
          <a:p>
            <a:pPr lvl="1"/>
            <a:r>
              <a:rPr lang="en-US" dirty="0" smtClean="0"/>
              <a:t>Extensive research, published in journals etc.</a:t>
            </a:r>
          </a:p>
          <a:p>
            <a:r>
              <a:rPr lang="en-US" dirty="0" smtClean="0"/>
              <a:t>More recently:</a:t>
            </a:r>
          </a:p>
          <a:p>
            <a:pPr lvl="1"/>
            <a:r>
              <a:rPr lang="en-US" dirty="0" smtClean="0"/>
              <a:t>Jim </a:t>
            </a:r>
            <a:r>
              <a:rPr lang="en-US" dirty="0" err="1" smtClean="0"/>
              <a:t>Gettys</a:t>
            </a:r>
            <a:r>
              <a:rPr lang="en-US" dirty="0" smtClean="0"/>
              <a:t> et al, under the topic “</a:t>
            </a:r>
            <a:r>
              <a:rPr lang="en-US" dirty="0" err="1" smtClean="0"/>
              <a:t>bufferbloat</a:t>
            </a:r>
            <a:r>
              <a:rPr lang="en-US" dirty="0" smtClean="0"/>
              <a:t>” (ask Google)</a:t>
            </a:r>
          </a:p>
          <a:p>
            <a:r>
              <a:rPr lang="en-US" dirty="0" smtClean="0"/>
              <a:t>But new ramifications…</a:t>
            </a:r>
          </a:p>
        </p:txBody>
      </p:sp>
    </p:spTree>
    <p:extLst>
      <p:ext uri="{BB962C8B-B14F-4D97-AF65-F5344CB8AC3E}">
        <p14:creationId xmlns:p14="http://schemas.microsoft.com/office/powerpoint/2010/main" val="3214294875"/>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Growth of Video Traffic</a:t>
            </a:r>
            <a:endParaRPr lang="en-US" dirty="0"/>
          </a:p>
        </p:txBody>
      </p:sp>
      <p:sp>
        <p:nvSpPr>
          <p:cNvPr id="5" name="Text Placeholder 4"/>
          <p:cNvSpPr>
            <a:spLocks noGrp="1"/>
          </p:cNvSpPr>
          <p:nvPr>
            <p:ph type="body" sz="quarter" idx="11"/>
          </p:nvPr>
        </p:nvSpPr>
        <p:spPr>
          <a:xfrm>
            <a:off x="219455" y="1600200"/>
            <a:ext cx="4142232" cy="2524344"/>
          </a:xfrm>
        </p:spPr>
        <p:txBody>
          <a:bodyPr/>
          <a:lstStyle/>
          <a:p>
            <a:r>
              <a:rPr lang="en-US" dirty="0" smtClean="0"/>
              <a:t>Over coming years, expect video traffic – especially streaming media (video in TCP) – to dominate Internet traffic</a:t>
            </a:r>
            <a:endParaRPr lang="en-US" dirty="0"/>
          </a:p>
        </p:txBody>
      </p:sp>
      <p:sp>
        <p:nvSpPr>
          <p:cNvPr id="6" name="Text Placeholder 5"/>
          <p:cNvSpPr>
            <a:spLocks noGrp="1"/>
          </p:cNvSpPr>
          <p:nvPr>
            <p:ph type="body" sz="quarter" idx="12"/>
          </p:nvPr>
        </p:nvSpPr>
        <p:spPr>
          <a:xfrm>
            <a:off x="4818888" y="1600199"/>
            <a:ext cx="4005072" cy="1865895"/>
          </a:xfrm>
        </p:spPr>
        <p:txBody>
          <a:bodyPr>
            <a:normAutofit lnSpcReduction="10000"/>
          </a:bodyPr>
          <a:lstStyle/>
          <a:p>
            <a:r>
              <a:rPr lang="en-US" dirty="0" smtClean="0"/>
              <a:t>Over-the-top providers including Netflix/</a:t>
            </a:r>
            <a:r>
              <a:rPr lang="en-US" dirty="0" err="1" smtClean="0"/>
              <a:t>Roku</a:t>
            </a:r>
            <a:r>
              <a:rPr lang="en-US" dirty="0" smtClean="0"/>
              <a:t>/</a:t>
            </a:r>
            <a:r>
              <a:rPr lang="en-US" dirty="0" err="1" smtClean="0"/>
              <a:t>Hulu</a:t>
            </a:r>
            <a:r>
              <a:rPr lang="en-US" dirty="0" smtClean="0"/>
              <a:t>, </a:t>
            </a:r>
          </a:p>
          <a:p>
            <a:r>
              <a:rPr lang="en-US" dirty="0" smtClean="0"/>
              <a:t>video sites such as YouTube,</a:t>
            </a:r>
          </a:p>
          <a:p>
            <a:r>
              <a:rPr lang="en-US" dirty="0" smtClean="0"/>
              <a:t>Video conferencing, Surveillance, </a:t>
            </a:r>
            <a:r>
              <a:rPr lang="en-US" dirty="0" err="1" smtClean="0"/>
              <a:t>etc</a:t>
            </a:r>
            <a:r>
              <a:rPr lang="en-US" dirty="0" smtClean="0"/>
              <a:t> </a:t>
            </a:r>
            <a:endParaRPr lang="en-US" dirty="0"/>
          </a:p>
        </p:txBody>
      </p:sp>
      <p:pic>
        <p:nvPicPr>
          <p:cNvPr id="7" name="Picture 6" descr="4-chart-video-growth-600x362.gi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3322353"/>
            <a:ext cx="4363850" cy="2632856"/>
          </a:xfrm>
          <a:prstGeom prst="rect">
            <a:avLst/>
          </a:prstGeom>
        </p:spPr>
      </p:pic>
      <p:pic>
        <p:nvPicPr>
          <p:cNvPr id="8" name="Picture 7" descr="5-chart-video-breakdown-600x362.gif"/>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00016" y="3366365"/>
            <a:ext cx="4217954" cy="2544832"/>
          </a:xfrm>
          <a:prstGeom prst="rect">
            <a:avLst/>
          </a:prstGeom>
        </p:spPr>
      </p:pic>
      <p:sp>
        <p:nvSpPr>
          <p:cNvPr id="9" name="Title 1"/>
          <p:cNvSpPr txBox="1">
            <a:spLocks/>
          </p:cNvSpPr>
          <p:nvPr/>
        </p:nvSpPr>
        <p:spPr>
          <a:xfrm>
            <a:off x="4700016" y="299560"/>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Composition of Video Traffic</a:t>
            </a:r>
            <a:endParaRPr lang="en-US" dirty="0"/>
          </a:p>
        </p:txBody>
      </p:sp>
    </p:spTree>
    <p:extLst>
      <p:ext uri="{BB962C8B-B14F-4D97-AF65-F5344CB8AC3E}">
        <p14:creationId xmlns:p14="http://schemas.microsoft.com/office/powerpoint/2010/main" val="23622362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providers already struggling with service delivery in congested networks</a:t>
            </a:r>
            <a:endParaRPr lang="en-US" dirty="0"/>
          </a:p>
        </p:txBody>
      </p:sp>
      <p:sp>
        <p:nvSpPr>
          <p:cNvPr id="3" name="Text Placeholder 2"/>
          <p:cNvSpPr>
            <a:spLocks noGrp="1"/>
          </p:cNvSpPr>
          <p:nvPr>
            <p:ph type="body" sz="quarter" idx="10"/>
          </p:nvPr>
        </p:nvSpPr>
        <p:spPr/>
        <p:txBody>
          <a:bodyPr/>
          <a:lstStyle/>
          <a:p>
            <a:r>
              <a:rPr lang="en-US" dirty="0" smtClean="0"/>
              <a:t>Academic Research on non-responsive traffic flows</a:t>
            </a:r>
          </a:p>
          <a:p>
            <a:pPr lvl="1"/>
            <a:r>
              <a:rPr lang="en-US" dirty="0" smtClean="0"/>
              <a:t>“Router Mechanisms to Support End-to-End Congestion Control”</a:t>
            </a:r>
          </a:p>
          <a:p>
            <a:pPr lvl="2"/>
            <a:r>
              <a:rPr lang="en-US" dirty="0" smtClean="0">
                <a:hlinkClick r:id="rId3" action="ppaction://hlinkfile"/>
              </a:rPr>
              <a:t>ftp://ftp.ee.lbl.gov/papers/collapse.ps</a:t>
            </a:r>
            <a:r>
              <a:rPr lang="en-US" dirty="0" smtClean="0"/>
              <a:t>, Floyd &amp; Fall</a:t>
            </a:r>
            <a:endParaRPr lang="en-US" dirty="0"/>
          </a:p>
          <a:p>
            <a:pPr lvl="1"/>
            <a:r>
              <a:rPr lang="en-US" dirty="0" smtClean="0"/>
              <a:t>“TCP</a:t>
            </a:r>
            <a:r>
              <a:rPr lang="en-US" dirty="0"/>
              <a:t>-Friendly Unicast Rate-Based Flow </a:t>
            </a:r>
            <a:r>
              <a:rPr lang="en-US" dirty="0" smtClean="0"/>
              <a:t>Control”</a:t>
            </a:r>
          </a:p>
          <a:p>
            <a:pPr lvl="2"/>
            <a:r>
              <a:rPr lang="en-US" dirty="0">
                <a:hlinkClick r:id="rId4"/>
              </a:rPr>
              <a:t>http://www.psc.edu/networking/papers/</a:t>
            </a:r>
            <a:r>
              <a:rPr lang="en-US" dirty="0" smtClean="0">
                <a:hlinkClick r:id="rId4"/>
              </a:rPr>
              <a:t>tcp_friendly.html</a:t>
            </a:r>
            <a:r>
              <a:rPr lang="en-US" dirty="0" smtClean="0"/>
              <a:t>, Floyd et al</a:t>
            </a:r>
            <a:endParaRPr lang="en-US" dirty="0"/>
          </a:p>
          <a:p>
            <a:r>
              <a:rPr lang="en-US" dirty="0" smtClean="0"/>
              <a:t>Net Neutrality discussion</a:t>
            </a:r>
          </a:p>
          <a:p>
            <a:pPr lvl="1"/>
            <a:r>
              <a:rPr lang="en-US" dirty="0" smtClean="0"/>
              <a:t>“If you congest my network I’ll shut down your traffic!”</a:t>
            </a:r>
          </a:p>
          <a:p>
            <a:r>
              <a:rPr lang="en-US" dirty="0" smtClean="0"/>
              <a:t>Comcast RFC 6057:</a:t>
            </a:r>
          </a:p>
          <a:p>
            <a:pPr lvl="1"/>
            <a:r>
              <a:rPr lang="en-US" dirty="0" smtClean="0"/>
              <a:t>Determine “top talker” subscribers from </a:t>
            </a:r>
            <a:r>
              <a:rPr lang="en-US" dirty="0" err="1"/>
              <a:t>N</a:t>
            </a:r>
            <a:r>
              <a:rPr lang="en-US" dirty="0" err="1" smtClean="0"/>
              <a:t>etflow</a:t>
            </a:r>
            <a:r>
              <a:rPr lang="en-US" dirty="0" smtClean="0"/>
              <a:t>/IPFIX measurements</a:t>
            </a:r>
          </a:p>
          <a:p>
            <a:pPr lvl="1"/>
            <a:r>
              <a:rPr lang="en-US" dirty="0" smtClean="0"/>
              <a:t>Deprioritize or force round robin service</a:t>
            </a:r>
          </a:p>
          <a:p>
            <a:r>
              <a:rPr lang="en-US" dirty="0" smtClean="0"/>
              <a:t>Fundamental issue:</a:t>
            </a:r>
          </a:p>
          <a:p>
            <a:pPr lvl="1"/>
            <a:r>
              <a:rPr lang="en-US" dirty="0" smtClean="0"/>
              <a:t>In each case, in various forms, a subscriber can impact SLA delivery for other subscribers. Solution: somehow throttle back the offending traffic flow.</a:t>
            </a:r>
            <a:endParaRPr lang="en-US" dirty="0"/>
          </a:p>
        </p:txBody>
      </p:sp>
    </p:spTree>
    <p:extLst>
      <p:ext uri="{BB962C8B-B14F-4D97-AF65-F5344CB8AC3E}">
        <p14:creationId xmlns:p14="http://schemas.microsoft.com/office/powerpoint/2010/main" val="1440315709"/>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50534" name="Rectangle 6"/>
          <p:cNvSpPr>
            <a:spLocks noGrp="1" noChangeArrowheads="1"/>
          </p:cNvSpPr>
          <p:nvPr>
            <p:ph type="title"/>
          </p:nvPr>
        </p:nvSpPr>
        <p:spPr/>
        <p:txBody>
          <a:bodyPr/>
          <a:lstStyle/>
          <a:p>
            <a:r>
              <a:rPr lang="en-US"/>
              <a:t>Parekh and Gallagher’s Proof</a:t>
            </a:r>
          </a:p>
        </p:txBody>
      </p:sp>
      <p:sp>
        <p:nvSpPr>
          <p:cNvPr id="150535" name="Rectangle 7"/>
          <p:cNvSpPr>
            <a:spLocks noGrp="1" noChangeArrowheads="1"/>
          </p:cNvSpPr>
          <p:nvPr>
            <p:ph type="body" idx="1"/>
          </p:nvPr>
        </p:nvSpPr>
        <p:spPr/>
        <p:txBody>
          <a:bodyPr/>
          <a:lstStyle/>
          <a:p>
            <a:pPr>
              <a:lnSpc>
                <a:spcPct val="85000"/>
              </a:lnSpc>
            </a:pPr>
            <a:r>
              <a:rPr lang="en-US" dirty="0"/>
              <a:t>INFOCOMM ’</a:t>
            </a:r>
            <a:r>
              <a:rPr lang="en-US" dirty="0" smtClean="0"/>
              <a:t>93</a:t>
            </a:r>
          </a:p>
          <a:p>
            <a:pPr>
              <a:lnSpc>
                <a:spcPct val="85000"/>
              </a:lnSpc>
            </a:pPr>
            <a:endParaRPr lang="en-US" dirty="0"/>
          </a:p>
          <a:p>
            <a:pPr>
              <a:lnSpc>
                <a:spcPct val="85000"/>
              </a:lnSpc>
            </a:pPr>
            <a:r>
              <a:rPr lang="en-US" dirty="0" smtClean="0"/>
              <a:t>If the objective is to have a predictable end to end delay through a network (which our applications would like to have)</a:t>
            </a:r>
            <a:endParaRPr lang="en-US" dirty="0"/>
          </a:p>
          <a:p>
            <a:pPr>
              <a:lnSpc>
                <a:spcPct val="85000"/>
              </a:lnSpc>
            </a:pPr>
            <a:r>
              <a:rPr lang="en-US" dirty="0"/>
              <a:t>One must have at most a </a:t>
            </a:r>
            <a:r>
              <a:rPr lang="en-US" dirty="0">
                <a:solidFill>
                  <a:schemeClr val="accent2"/>
                </a:solidFill>
                <a:effectLst>
                  <a:outerShdw blurRad="38100" dist="38100" dir="2700000" algn="tl">
                    <a:srgbClr val="DDDDDD"/>
                  </a:outerShdw>
                </a:effectLst>
              </a:rPr>
              <a:t>predictable</a:t>
            </a:r>
            <a:r>
              <a:rPr lang="en-US" dirty="0"/>
              <a:t> amount of traffic in the </a:t>
            </a:r>
            <a:r>
              <a:rPr lang="en-US" dirty="0" smtClean="0"/>
              <a:t>network</a:t>
            </a:r>
          </a:p>
          <a:p>
            <a:pPr lvl="1">
              <a:lnSpc>
                <a:spcPct val="85000"/>
              </a:lnSpc>
            </a:pPr>
            <a:r>
              <a:rPr lang="en-US" dirty="0" smtClean="0"/>
              <a:t>TCP Window control, RTP Rate control, </a:t>
            </a:r>
            <a:r>
              <a:rPr lang="en-US" dirty="0" err="1" smtClean="0"/>
              <a:t>etc</a:t>
            </a:r>
            <a:endParaRPr lang="en-US" dirty="0"/>
          </a:p>
          <a:p>
            <a:pPr>
              <a:lnSpc>
                <a:spcPct val="85000"/>
              </a:lnSpc>
            </a:pPr>
            <a:r>
              <a:rPr lang="en-US" dirty="0"/>
              <a:t>One must have </a:t>
            </a:r>
            <a:r>
              <a:rPr lang="en-US" dirty="0">
                <a:solidFill>
                  <a:schemeClr val="accent2"/>
                </a:solidFill>
                <a:effectLst>
                  <a:outerShdw blurRad="38100" dist="38100" dir="2700000" algn="tl">
                    <a:srgbClr val="DDDDDD"/>
                  </a:outerShdw>
                </a:effectLst>
              </a:rPr>
              <a:t>predictable</a:t>
            </a:r>
            <a:r>
              <a:rPr lang="en-US" dirty="0"/>
              <a:t> traffic delay in each network </a:t>
            </a:r>
            <a:r>
              <a:rPr lang="en-US" dirty="0" smtClean="0"/>
              <a:t>element</a:t>
            </a:r>
          </a:p>
          <a:p>
            <a:pPr lvl="1">
              <a:lnSpc>
                <a:spcPct val="85000"/>
              </a:lnSpc>
            </a:pPr>
            <a:r>
              <a:rPr lang="en-US" dirty="0" smtClean="0"/>
              <a:t>Which is mostly about queue depth</a:t>
            </a:r>
            <a:endParaRPr lang="en-US" dirty="0"/>
          </a:p>
          <a:p>
            <a:pPr>
              <a:lnSpc>
                <a:spcPct val="85000"/>
              </a:lnSpc>
            </a:pPr>
            <a:r>
              <a:rPr lang="en-US" dirty="0"/>
              <a:t>Given these, </a:t>
            </a:r>
            <a:r>
              <a:rPr lang="en-US" dirty="0">
                <a:solidFill>
                  <a:schemeClr val="accent2"/>
                </a:solidFill>
                <a:effectLst>
                  <a:outerShdw blurRad="38100" dist="38100" dir="2700000" algn="tl">
                    <a:srgbClr val="DDDDDD"/>
                  </a:outerShdw>
                </a:effectLst>
              </a:rPr>
              <a:t>end-to-end delay</a:t>
            </a:r>
            <a:r>
              <a:rPr lang="en-US" dirty="0"/>
              <a:t> of a host to host message </a:t>
            </a:r>
            <a:r>
              <a:rPr lang="en-US" dirty="0" smtClean="0">
                <a:solidFill>
                  <a:schemeClr val="accent2"/>
                </a:solidFill>
                <a:effectLst>
                  <a:outerShdw blurRad="38100" dist="38100" dir="2700000" algn="tl">
                    <a:srgbClr val="DDDDDD"/>
                  </a:outerShdw>
                </a:effectLst>
              </a:rPr>
              <a:t>is </a:t>
            </a:r>
            <a:r>
              <a:rPr lang="en-US" dirty="0">
                <a:solidFill>
                  <a:schemeClr val="accent2"/>
                </a:solidFill>
                <a:effectLst>
                  <a:outerShdw blurRad="38100" dist="38100" dir="2700000" algn="tl">
                    <a:srgbClr val="DDDDDD"/>
                  </a:outerShdw>
                </a:effectLst>
              </a:rPr>
              <a:t>predictable</a:t>
            </a:r>
            <a:endParaRPr lang="en-US" dirty="0"/>
          </a:p>
        </p:txBody>
      </p:sp>
    </p:spTree>
    <p:extLst>
      <p:ext uri="{BB962C8B-B14F-4D97-AF65-F5344CB8AC3E}">
        <p14:creationId xmlns:p14="http://schemas.microsoft.com/office/powerpoint/2010/main" val="1659735966"/>
      </p:ext>
    </p:extLst>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499"/>
                                          </p:stCondLst>
                                        </p:cTn>
                                        <p:tgtEl>
                                          <p:spTgt spid="150535">
                                            <p:txEl>
                                              <p:pRg st="0" end="0"/>
                                            </p:txEl>
                                          </p:spTgt>
                                        </p:tgtEl>
                                        <p:attrNameLst>
                                          <p:attrName>style.visibility</p:attrName>
                                        </p:attrNameLst>
                                      </p:cBhvr>
                                      <p:to>
                                        <p:strVal val="visible"/>
                                      </p:to>
                                    </p:set>
                                  </p:childTnLst>
                                </p:cTn>
                              </p:par>
                            </p:childTnLst>
                          </p:cTn>
                        </p:par>
                        <p:par>
                          <p:cTn id="7" fill="hold">
                            <p:stCondLst>
                              <p:cond delay="1500"/>
                            </p:stCondLst>
                            <p:childTnLst>
                              <p:par>
                                <p:cTn id="8" presetID="1" presetClass="entr" presetSubtype="0" fill="hold" grpId="0" nodeType="afterEffect">
                                  <p:stCondLst>
                                    <p:cond delay="2000"/>
                                  </p:stCondLst>
                                  <p:childTnLst>
                                    <p:set>
                                      <p:cBhvr>
                                        <p:cTn id="9" dur="1" fill="hold">
                                          <p:stCondLst>
                                            <p:cond delay="499"/>
                                          </p:stCondLst>
                                        </p:cTn>
                                        <p:tgtEl>
                                          <p:spTgt spid="150535">
                                            <p:txEl>
                                              <p:pRg st="2" end="2"/>
                                            </p:txEl>
                                          </p:spTgt>
                                        </p:tgtEl>
                                        <p:attrNameLst>
                                          <p:attrName>style.visibility</p:attrName>
                                        </p:attrNameLst>
                                      </p:cBhvr>
                                      <p:to>
                                        <p:strVal val="visible"/>
                                      </p:to>
                                    </p:set>
                                  </p:childTnLst>
                                </p:cTn>
                              </p:par>
                            </p:childTnLst>
                          </p:cTn>
                        </p:par>
                        <p:par>
                          <p:cTn id="10" fill="hold">
                            <p:stCondLst>
                              <p:cond delay="4000"/>
                            </p:stCondLst>
                            <p:childTnLst>
                              <p:par>
                                <p:cTn id="11" presetID="1" presetClass="entr" presetSubtype="0" fill="hold" grpId="0" nodeType="afterEffect">
                                  <p:stCondLst>
                                    <p:cond delay="1000"/>
                                  </p:stCondLst>
                                  <p:childTnLst>
                                    <p:set>
                                      <p:cBhvr>
                                        <p:cTn id="12" dur="1" fill="hold">
                                          <p:stCondLst>
                                            <p:cond delay="499"/>
                                          </p:stCondLst>
                                        </p:cTn>
                                        <p:tgtEl>
                                          <p:spTgt spid="150535">
                                            <p:txEl>
                                              <p:pRg st="3" end="3"/>
                                            </p:txEl>
                                          </p:spTgt>
                                        </p:tgtEl>
                                        <p:attrNameLst>
                                          <p:attrName>style.visibility</p:attrName>
                                        </p:attrNameLst>
                                      </p:cBhvr>
                                      <p:to>
                                        <p:strVal val="visible"/>
                                      </p:to>
                                    </p:set>
                                  </p:childTnLst>
                                </p:cTn>
                              </p:par>
                              <p:par>
                                <p:cTn id="13" presetID="1" presetClass="entr" presetSubtype="0" fill="hold" grpId="0" nodeType="withEffect">
                                  <p:stCondLst>
                                    <p:cond delay="3000"/>
                                  </p:stCondLst>
                                  <p:childTnLst>
                                    <p:set>
                                      <p:cBhvr>
                                        <p:cTn id="14" dur="1" fill="hold">
                                          <p:stCondLst>
                                            <p:cond delay="499"/>
                                          </p:stCondLst>
                                        </p:cTn>
                                        <p:tgtEl>
                                          <p:spTgt spid="150535">
                                            <p:txEl>
                                              <p:pRg st="4" end="4"/>
                                            </p:txEl>
                                          </p:spTgt>
                                        </p:tgtEl>
                                        <p:attrNameLst>
                                          <p:attrName>style.visibility</p:attrName>
                                        </p:attrNameLst>
                                      </p:cBhvr>
                                      <p:to>
                                        <p:strVal val="visible"/>
                                      </p:to>
                                    </p:set>
                                  </p:childTnLst>
                                </p:cTn>
                              </p:par>
                            </p:childTnLst>
                          </p:cTn>
                        </p:par>
                        <p:par>
                          <p:cTn id="15" fill="hold">
                            <p:stCondLst>
                              <p:cond delay="7500"/>
                            </p:stCondLst>
                            <p:childTnLst>
                              <p:par>
                                <p:cTn id="16" presetID="1" presetClass="entr" presetSubtype="0" fill="hold" grpId="0" nodeType="afterEffect">
                                  <p:stCondLst>
                                    <p:cond delay="2000"/>
                                  </p:stCondLst>
                                  <p:childTnLst>
                                    <p:set>
                                      <p:cBhvr>
                                        <p:cTn id="17" dur="1" fill="hold">
                                          <p:stCondLst>
                                            <p:cond delay="499"/>
                                          </p:stCondLst>
                                        </p:cTn>
                                        <p:tgtEl>
                                          <p:spTgt spid="150535">
                                            <p:txEl>
                                              <p:pRg st="5" end="5"/>
                                            </p:txEl>
                                          </p:spTgt>
                                        </p:tgtEl>
                                        <p:attrNameLst>
                                          <p:attrName>style.visibility</p:attrName>
                                        </p:attrNameLst>
                                      </p:cBhvr>
                                      <p:to>
                                        <p:strVal val="visible"/>
                                      </p:to>
                                    </p:set>
                                  </p:childTnLst>
                                </p:cTn>
                              </p:par>
                              <p:par>
                                <p:cTn id="18" presetID="1" presetClass="entr" presetSubtype="0" fill="hold" grpId="0" nodeType="withEffect">
                                  <p:stCondLst>
                                    <p:cond delay="4000"/>
                                  </p:stCondLst>
                                  <p:childTnLst>
                                    <p:set>
                                      <p:cBhvr>
                                        <p:cTn id="19" dur="1" fill="hold">
                                          <p:stCondLst>
                                            <p:cond delay="499"/>
                                          </p:stCondLst>
                                        </p:cTn>
                                        <p:tgtEl>
                                          <p:spTgt spid="150535">
                                            <p:txEl>
                                              <p:pRg st="6" end="6"/>
                                            </p:txEl>
                                          </p:spTgt>
                                        </p:tgtEl>
                                        <p:attrNameLst>
                                          <p:attrName>style.visibility</p:attrName>
                                        </p:attrNameLst>
                                      </p:cBhvr>
                                      <p:to>
                                        <p:strVal val="visible"/>
                                      </p:to>
                                    </p:set>
                                  </p:childTnLst>
                                </p:cTn>
                              </p:par>
                            </p:childTnLst>
                          </p:cTn>
                        </p:par>
                        <p:par>
                          <p:cTn id="20" fill="hold">
                            <p:stCondLst>
                              <p:cond delay="12000"/>
                            </p:stCondLst>
                            <p:childTnLst>
                              <p:par>
                                <p:cTn id="21" presetID="1" presetClass="entr" presetSubtype="0" fill="hold" grpId="0" nodeType="afterEffect">
                                  <p:stCondLst>
                                    <p:cond delay="2000"/>
                                  </p:stCondLst>
                                  <p:childTnLst>
                                    <p:set>
                                      <p:cBhvr>
                                        <p:cTn id="22" dur="1" fill="hold">
                                          <p:stCondLst>
                                            <p:cond delay="499"/>
                                          </p:stCondLst>
                                        </p:cTn>
                                        <p:tgtEl>
                                          <p:spTgt spid="15053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5" grpId="0" build="p" autoUpdateAnimBg="0" advAuto="1000"/>
    </p:bldLst>
  </p:timing>
</p:sld>
</file>

<file path=ppt/theme/theme1.xml><?xml version="1.0" encoding="utf-8"?>
<a:theme xmlns:a="http://schemas.openxmlformats.org/drawingml/2006/main" name="Cisco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Cisco_Arial.thmx</Template>
  <TotalTime>2356</TotalTime>
  <Words>2044</Words>
  <Application>Microsoft Macintosh PowerPoint</Application>
  <PresentationFormat>On-screen Show (4:3)</PresentationFormat>
  <Paragraphs>235</Paragraphs>
  <Slides>22</Slides>
  <Notes>16</Notes>
  <HiddenSlides>3</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22</vt:i4>
      </vt:variant>
    </vt:vector>
  </HeadingPairs>
  <TitlesOfParts>
    <vt:vector size="25" baseType="lpstr">
      <vt:lpstr>Cisco_Arial</vt:lpstr>
      <vt:lpstr>Equation</vt:lpstr>
      <vt:lpstr>Worksheet</vt:lpstr>
      <vt:lpstr>Buffer Bloat!  Obesity: it’s not just a human problem…</vt:lpstr>
      <vt:lpstr>What is buffer bloat? Why do I care?</vt:lpstr>
      <vt:lpstr>A typical TCP transfer</vt:lpstr>
      <vt:lpstr>Where does it come from? access networks, but not just access networks</vt:lpstr>
      <vt:lpstr>Fundamental Queuing theory</vt:lpstr>
      <vt:lpstr>Not a new problem</vt:lpstr>
      <vt:lpstr>Growth of Video Traffic</vt:lpstr>
      <vt:lpstr>Service providers already struggling with service delivery in congested networks</vt:lpstr>
      <vt:lpstr>Parekh and Gallagher’s Proof</vt:lpstr>
      <vt:lpstr>Simple model of TCP throughput dynamics</vt:lpstr>
      <vt:lpstr>TCP Congestion Control</vt:lpstr>
      <vt:lpstr>When the link utilization on a bottleneck link is below 90%, the 99th percentile of the hourly delay distributions remains below 1 ms.   Once the bottleneck link reaches utilization levels above 90%, the variable delay shows a significant increase overall, and the 99th percentile reaches a few milliseconds.  Even when the link utilization is relatively low (below 90%), sometimes a small number of packets may experience delay an order of magnitude larger than the 99th percentile”</vt:lpstr>
      <vt:lpstr>Issue: Signaling from the network</vt:lpstr>
      <vt:lpstr>Tail Drop Traffic Timings</vt:lpstr>
      <vt:lpstr>The objective: generate signals early (RED, Blue, AVQ, AFD, etc)</vt:lpstr>
      <vt:lpstr>Three parts to the solution</vt:lpstr>
      <vt:lpstr>Avoiding loss: RFC 3168 Explicit Congestion Notification</vt:lpstr>
      <vt:lpstr>Some recommendations</vt:lpstr>
      <vt:lpstr>In data centers and content networks: Delay-based TCP Congestion Control</vt:lpstr>
      <vt:lpstr>Mark-based TCP</vt:lpstr>
      <vt:lpstr>And in your network…</vt:lpstr>
      <vt:lpstr>PowerPoint Presentation</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Buffer Bloat!  Obesity: it’s not just a human problem…</dc:title>
  <dc:creator>Fred Baker</dc:creator>
  <cp:lastModifiedBy>Fred Baker</cp:lastModifiedBy>
  <cp:revision>71</cp:revision>
  <dcterms:created xsi:type="dcterms:W3CDTF">2012-01-18T01:16:28Z</dcterms:created>
  <dcterms:modified xsi:type="dcterms:W3CDTF">2012-05-09T18:26:34Z</dcterms:modified>
</cp:coreProperties>
</file>